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7" r:id="rId3"/>
    <p:sldMasterId id="2147483711" r:id="rId4"/>
    <p:sldMasterId id="2147483724" r:id="rId5"/>
    <p:sldMasterId id="2147483738" r:id="rId6"/>
  </p:sldMasterIdLst>
  <p:notesMasterIdLst>
    <p:notesMasterId r:id="rId69"/>
  </p:notesMasterIdLst>
  <p:sldIdLst>
    <p:sldId id="993" r:id="rId7"/>
    <p:sldId id="1000" r:id="rId8"/>
    <p:sldId id="371" r:id="rId9"/>
    <p:sldId id="281" r:id="rId10"/>
    <p:sldId id="282" r:id="rId11"/>
    <p:sldId id="295" r:id="rId12"/>
    <p:sldId id="986" r:id="rId13"/>
    <p:sldId id="286" r:id="rId14"/>
    <p:sldId id="299" r:id="rId15"/>
    <p:sldId id="530" r:id="rId16"/>
    <p:sldId id="285" r:id="rId17"/>
    <p:sldId id="989" r:id="rId18"/>
    <p:sldId id="967" r:id="rId19"/>
    <p:sldId id="990" r:id="rId20"/>
    <p:sldId id="991" r:id="rId21"/>
    <p:sldId id="992" r:id="rId22"/>
    <p:sldId id="268" r:id="rId23"/>
    <p:sldId id="270" r:id="rId24"/>
    <p:sldId id="521" r:id="rId25"/>
    <p:sldId id="985" r:id="rId26"/>
    <p:sldId id="994" r:id="rId27"/>
    <p:sldId id="301" r:id="rId28"/>
    <p:sldId id="264" r:id="rId29"/>
    <p:sldId id="355" r:id="rId30"/>
    <p:sldId id="287" r:id="rId31"/>
    <p:sldId id="288" r:id="rId32"/>
    <p:sldId id="479" r:id="rId33"/>
    <p:sldId id="357" r:id="rId34"/>
    <p:sldId id="350" r:id="rId35"/>
    <p:sldId id="984" r:id="rId36"/>
    <p:sldId id="358" r:id="rId37"/>
    <p:sldId id="324" r:id="rId38"/>
    <p:sldId id="302" r:id="rId39"/>
    <p:sldId id="970" r:id="rId40"/>
    <p:sldId id="382" r:id="rId41"/>
    <p:sldId id="484" r:id="rId42"/>
    <p:sldId id="972" r:id="rId43"/>
    <p:sldId id="973" r:id="rId44"/>
    <p:sldId id="977" r:id="rId45"/>
    <p:sldId id="259" r:id="rId46"/>
    <p:sldId id="486" r:id="rId47"/>
    <p:sldId id="262" r:id="rId48"/>
    <p:sldId id="487" r:id="rId49"/>
    <p:sldId id="488" r:id="rId50"/>
    <p:sldId id="883" r:id="rId51"/>
    <p:sldId id="365" r:id="rId52"/>
    <p:sldId id="366" r:id="rId53"/>
    <p:sldId id="266" r:id="rId54"/>
    <p:sldId id="370" r:id="rId55"/>
    <p:sldId id="979" r:id="rId56"/>
    <p:sldId id="997" r:id="rId57"/>
    <p:sldId id="980" r:id="rId58"/>
    <p:sldId id="274" r:id="rId59"/>
    <p:sldId id="999" r:id="rId60"/>
    <p:sldId id="483" r:id="rId61"/>
    <p:sldId id="983" r:id="rId62"/>
    <p:sldId id="1001" r:id="rId63"/>
    <p:sldId id="995" r:id="rId64"/>
    <p:sldId id="996" r:id="rId65"/>
    <p:sldId id="1002" r:id="rId66"/>
    <p:sldId id="987" r:id="rId67"/>
    <p:sldId id="98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9"/>
  </p:normalViewPr>
  <p:slideViewPr>
    <p:cSldViewPr snapToGrid="0" snapToObjects="1">
      <p:cViewPr varScale="1">
        <p:scale>
          <a:sx n="112" d="100"/>
          <a:sy n="112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10A89-3F43-5540-A3EC-47ADDDE813E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D02B0-C8A6-024C-969C-5432E43F49C4}">
      <dgm:prSet phldrT="[Text]"/>
      <dgm:spPr>
        <a:solidFill>
          <a:srgbClr val="7030A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r>
            <a:rPr lang="en-US" b="1" dirty="0"/>
            <a:t>Sex Cord-Stromal Tumors</a:t>
          </a:r>
        </a:p>
      </dgm:t>
    </dgm:pt>
    <dgm:pt modelId="{06CEF39F-505E-9B48-BD64-B87D02AA70B0}" type="parTrans" cxnId="{DB1B4D18-9644-4049-94BB-DF15A53BAFA4}">
      <dgm:prSet/>
      <dgm:spPr/>
      <dgm:t>
        <a:bodyPr/>
        <a:lstStyle/>
        <a:p>
          <a:endParaRPr lang="en-US"/>
        </a:p>
      </dgm:t>
    </dgm:pt>
    <dgm:pt modelId="{F7DF7AB4-94FD-C141-A278-B3CF6BC3918A}" type="sibTrans" cxnId="{DB1B4D18-9644-4049-94BB-DF15A53BAFA4}">
      <dgm:prSet/>
      <dgm:spPr/>
      <dgm:t>
        <a:bodyPr/>
        <a:lstStyle/>
        <a:p>
          <a:endParaRPr lang="en-US"/>
        </a:p>
      </dgm:t>
    </dgm:pt>
    <dgm:pt modelId="{A00F6803-A0BC-4747-92A5-20FC6CBEBC4E}">
      <dgm:prSet phldrT="[Text]" phldr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dirty="0"/>
        </a:p>
      </dgm:t>
    </dgm:pt>
    <dgm:pt modelId="{19E005C3-E234-634A-A953-1A70C96D3BD0}" type="sibTrans" cxnId="{178F0158-D8A5-524E-A725-3BDF63644781}">
      <dgm:prSet/>
      <dgm:spPr/>
      <dgm:t>
        <a:bodyPr/>
        <a:lstStyle/>
        <a:p>
          <a:endParaRPr lang="en-US"/>
        </a:p>
      </dgm:t>
    </dgm:pt>
    <dgm:pt modelId="{A2A6BA24-5912-7E4F-98AC-0D3A97EAA18F}" type="parTrans" cxnId="{178F0158-D8A5-524E-A725-3BDF63644781}">
      <dgm:prSet/>
      <dgm:spPr/>
      <dgm:t>
        <a:bodyPr/>
        <a:lstStyle/>
        <a:p>
          <a:endParaRPr lang="en-US"/>
        </a:p>
      </dgm:t>
    </dgm:pt>
    <dgm:pt modelId="{34AAD552-A943-B44A-A60C-2842D6A67CEC}">
      <dgm:prSet phldrT="[Text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dirty="0"/>
        </a:p>
      </dgm:t>
    </dgm:pt>
    <dgm:pt modelId="{86E4C9E3-22BD-8541-A6A0-E9C603599D42}" type="sibTrans" cxnId="{474819F4-C8FB-844A-B24E-DDE37407DF62}">
      <dgm:prSet/>
      <dgm:spPr/>
      <dgm:t>
        <a:bodyPr/>
        <a:lstStyle/>
        <a:p>
          <a:endParaRPr lang="en-US"/>
        </a:p>
      </dgm:t>
    </dgm:pt>
    <dgm:pt modelId="{94D74AC1-9DF6-1E43-8E30-E475DDFDB8DC}" type="parTrans" cxnId="{474819F4-C8FB-844A-B24E-DDE37407DF62}">
      <dgm:prSet/>
      <dgm:spPr/>
      <dgm:t>
        <a:bodyPr/>
        <a:lstStyle/>
        <a:p>
          <a:endParaRPr lang="en-US"/>
        </a:p>
      </dgm:t>
    </dgm:pt>
    <dgm:pt modelId="{037055E0-FBEF-0742-A434-5D705B672351}" type="pres">
      <dgm:prSet presAssocID="{51510A89-3F43-5540-A3EC-47ADDDE813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3263E7-43DA-A640-87A3-959C1D303ECF}" type="pres">
      <dgm:prSet presAssocID="{19AD02B0-C8A6-024C-969C-5432E43F49C4}" presName="hierRoot1" presStyleCnt="0">
        <dgm:presLayoutVars>
          <dgm:hierBranch val="init"/>
        </dgm:presLayoutVars>
      </dgm:prSet>
      <dgm:spPr/>
    </dgm:pt>
    <dgm:pt modelId="{CE426A7A-5A01-3848-AD09-E1F467045DCE}" type="pres">
      <dgm:prSet presAssocID="{19AD02B0-C8A6-024C-969C-5432E43F49C4}" presName="rootComposite1" presStyleCnt="0"/>
      <dgm:spPr/>
    </dgm:pt>
    <dgm:pt modelId="{9C905570-7FEB-5242-85CE-BF1E4E16FD44}" type="pres">
      <dgm:prSet presAssocID="{19AD02B0-C8A6-024C-969C-5432E43F49C4}" presName="rootText1" presStyleLbl="node0" presStyleIdx="0" presStyleCnt="1" custScaleX="189718" custScaleY="75469">
        <dgm:presLayoutVars>
          <dgm:chPref val="3"/>
        </dgm:presLayoutVars>
      </dgm:prSet>
      <dgm:spPr/>
    </dgm:pt>
    <dgm:pt modelId="{7804E6F9-57D1-014C-AF7D-8C13396182B1}" type="pres">
      <dgm:prSet presAssocID="{19AD02B0-C8A6-024C-969C-5432E43F49C4}" presName="rootConnector1" presStyleLbl="node1" presStyleIdx="0" presStyleCnt="0"/>
      <dgm:spPr/>
    </dgm:pt>
    <dgm:pt modelId="{A541E14E-1066-644C-A03C-D63C038ABF2B}" type="pres">
      <dgm:prSet presAssocID="{19AD02B0-C8A6-024C-969C-5432E43F49C4}" presName="hierChild2" presStyleCnt="0"/>
      <dgm:spPr/>
    </dgm:pt>
    <dgm:pt modelId="{730F5DC4-602F-EB4F-8DCE-64ADD58F5140}" type="pres">
      <dgm:prSet presAssocID="{94D74AC1-9DF6-1E43-8E30-E475DDFDB8DC}" presName="Name37" presStyleLbl="parChTrans1D2" presStyleIdx="0" presStyleCnt="2"/>
      <dgm:spPr/>
    </dgm:pt>
    <dgm:pt modelId="{7ED3F140-7FA3-C64A-ADD3-BAF17D461A14}" type="pres">
      <dgm:prSet presAssocID="{34AAD552-A943-B44A-A60C-2842D6A67CEC}" presName="hierRoot2" presStyleCnt="0">
        <dgm:presLayoutVars>
          <dgm:hierBranch val="init"/>
        </dgm:presLayoutVars>
      </dgm:prSet>
      <dgm:spPr/>
    </dgm:pt>
    <dgm:pt modelId="{106C2FBD-95C6-3D46-A0ED-EB52B6727F23}" type="pres">
      <dgm:prSet presAssocID="{34AAD552-A943-B44A-A60C-2842D6A67CEC}" presName="rootComposite" presStyleCnt="0"/>
      <dgm:spPr/>
    </dgm:pt>
    <dgm:pt modelId="{89CFDBF0-EA2E-9649-9E93-443CF78BC3C7}" type="pres">
      <dgm:prSet presAssocID="{34AAD552-A943-B44A-A60C-2842D6A67CEC}" presName="rootText" presStyleLbl="node2" presStyleIdx="0" presStyleCnt="2" custScaleX="82113" custScaleY="74633">
        <dgm:presLayoutVars>
          <dgm:chPref val="3"/>
        </dgm:presLayoutVars>
      </dgm:prSet>
      <dgm:spPr/>
    </dgm:pt>
    <dgm:pt modelId="{BD3CB12F-91C9-0348-BF31-F884CFEA5EA0}" type="pres">
      <dgm:prSet presAssocID="{34AAD552-A943-B44A-A60C-2842D6A67CEC}" presName="rootConnector" presStyleLbl="node2" presStyleIdx="0" presStyleCnt="2"/>
      <dgm:spPr/>
    </dgm:pt>
    <dgm:pt modelId="{C3F2EC16-E38B-F14C-A893-2D84B66EDCA4}" type="pres">
      <dgm:prSet presAssocID="{34AAD552-A943-B44A-A60C-2842D6A67CEC}" presName="hierChild4" presStyleCnt="0"/>
      <dgm:spPr/>
    </dgm:pt>
    <dgm:pt modelId="{F1A8957E-4D3D-B641-9FC8-FAF49AEF6879}" type="pres">
      <dgm:prSet presAssocID="{34AAD552-A943-B44A-A60C-2842D6A67CEC}" presName="hierChild5" presStyleCnt="0"/>
      <dgm:spPr/>
    </dgm:pt>
    <dgm:pt modelId="{39257F70-1BA2-964D-B79F-90393D6F8C12}" type="pres">
      <dgm:prSet presAssocID="{A2A6BA24-5912-7E4F-98AC-0D3A97EAA18F}" presName="Name37" presStyleLbl="parChTrans1D2" presStyleIdx="1" presStyleCnt="2"/>
      <dgm:spPr/>
    </dgm:pt>
    <dgm:pt modelId="{540A7D07-25B5-AA44-AB34-86DF19966905}" type="pres">
      <dgm:prSet presAssocID="{A00F6803-A0BC-4747-92A5-20FC6CBEBC4E}" presName="hierRoot2" presStyleCnt="0">
        <dgm:presLayoutVars>
          <dgm:hierBranch val="init"/>
        </dgm:presLayoutVars>
      </dgm:prSet>
      <dgm:spPr/>
    </dgm:pt>
    <dgm:pt modelId="{E98D61D6-374C-4842-833B-54260F930FF6}" type="pres">
      <dgm:prSet presAssocID="{A00F6803-A0BC-4747-92A5-20FC6CBEBC4E}" presName="rootComposite" presStyleCnt="0"/>
      <dgm:spPr/>
    </dgm:pt>
    <dgm:pt modelId="{E9BF0BF8-AF14-DF4A-A963-F0AD7D47519E}" type="pres">
      <dgm:prSet presAssocID="{A00F6803-A0BC-4747-92A5-20FC6CBEBC4E}" presName="rootText" presStyleLbl="node2" presStyleIdx="1" presStyleCnt="2" custScaleX="77057" custScaleY="73101">
        <dgm:presLayoutVars>
          <dgm:chPref val="3"/>
        </dgm:presLayoutVars>
      </dgm:prSet>
      <dgm:spPr/>
    </dgm:pt>
    <dgm:pt modelId="{3767A7DD-5346-F745-B2C2-16E4270F4D55}" type="pres">
      <dgm:prSet presAssocID="{A00F6803-A0BC-4747-92A5-20FC6CBEBC4E}" presName="rootConnector" presStyleLbl="node2" presStyleIdx="1" presStyleCnt="2"/>
      <dgm:spPr/>
    </dgm:pt>
    <dgm:pt modelId="{F87A1DCB-8485-514B-9537-FF979B8346BB}" type="pres">
      <dgm:prSet presAssocID="{A00F6803-A0BC-4747-92A5-20FC6CBEBC4E}" presName="hierChild4" presStyleCnt="0"/>
      <dgm:spPr/>
    </dgm:pt>
    <dgm:pt modelId="{95DB7A40-F028-9A4E-8814-E8A88716DE05}" type="pres">
      <dgm:prSet presAssocID="{A00F6803-A0BC-4747-92A5-20FC6CBEBC4E}" presName="hierChild5" presStyleCnt="0"/>
      <dgm:spPr/>
    </dgm:pt>
    <dgm:pt modelId="{18C5876D-9BBC-954B-BB04-AFDF99E0C6EB}" type="pres">
      <dgm:prSet presAssocID="{19AD02B0-C8A6-024C-969C-5432E43F49C4}" presName="hierChild3" presStyleCnt="0"/>
      <dgm:spPr/>
    </dgm:pt>
  </dgm:ptLst>
  <dgm:cxnLst>
    <dgm:cxn modelId="{DB1B4D18-9644-4049-94BB-DF15A53BAFA4}" srcId="{51510A89-3F43-5540-A3EC-47ADDDE813E9}" destId="{19AD02B0-C8A6-024C-969C-5432E43F49C4}" srcOrd="0" destOrd="0" parTransId="{06CEF39F-505E-9B48-BD64-B87D02AA70B0}" sibTransId="{F7DF7AB4-94FD-C141-A278-B3CF6BC3918A}"/>
    <dgm:cxn modelId="{16E2963A-1087-E94C-ACA1-931D3D50FAEA}" type="presOf" srcId="{51510A89-3F43-5540-A3EC-47ADDDE813E9}" destId="{037055E0-FBEF-0742-A434-5D705B672351}" srcOrd="0" destOrd="0" presId="urn:microsoft.com/office/officeart/2005/8/layout/orgChart1"/>
    <dgm:cxn modelId="{2AE0CA48-B28F-F04D-8712-773CDC812E75}" type="presOf" srcId="{34AAD552-A943-B44A-A60C-2842D6A67CEC}" destId="{BD3CB12F-91C9-0348-BF31-F884CFEA5EA0}" srcOrd="1" destOrd="0" presId="urn:microsoft.com/office/officeart/2005/8/layout/orgChart1"/>
    <dgm:cxn modelId="{178F0158-D8A5-524E-A725-3BDF63644781}" srcId="{19AD02B0-C8A6-024C-969C-5432E43F49C4}" destId="{A00F6803-A0BC-4747-92A5-20FC6CBEBC4E}" srcOrd="1" destOrd="0" parTransId="{A2A6BA24-5912-7E4F-98AC-0D3A97EAA18F}" sibTransId="{19E005C3-E234-634A-A953-1A70C96D3BD0}"/>
    <dgm:cxn modelId="{C2001C65-0995-2C42-BC26-8AC11DB01640}" type="presOf" srcId="{34AAD552-A943-B44A-A60C-2842D6A67CEC}" destId="{89CFDBF0-EA2E-9649-9E93-443CF78BC3C7}" srcOrd="0" destOrd="0" presId="urn:microsoft.com/office/officeart/2005/8/layout/orgChart1"/>
    <dgm:cxn modelId="{E6333B7B-14DD-7444-A65E-3DE0E0DCFADA}" type="presOf" srcId="{A00F6803-A0BC-4747-92A5-20FC6CBEBC4E}" destId="{E9BF0BF8-AF14-DF4A-A963-F0AD7D47519E}" srcOrd="0" destOrd="0" presId="urn:microsoft.com/office/officeart/2005/8/layout/orgChart1"/>
    <dgm:cxn modelId="{AB62E7AA-BC28-C94D-85B0-1027DC86DD79}" type="presOf" srcId="{19AD02B0-C8A6-024C-969C-5432E43F49C4}" destId="{7804E6F9-57D1-014C-AF7D-8C13396182B1}" srcOrd="1" destOrd="0" presId="urn:microsoft.com/office/officeart/2005/8/layout/orgChart1"/>
    <dgm:cxn modelId="{6F5B7BDC-3D61-884D-B03F-E834081D61F4}" type="presOf" srcId="{19AD02B0-C8A6-024C-969C-5432E43F49C4}" destId="{9C905570-7FEB-5242-85CE-BF1E4E16FD44}" srcOrd="0" destOrd="0" presId="urn:microsoft.com/office/officeart/2005/8/layout/orgChart1"/>
    <dgm:cxn modelId="{69C9D2E6-1E4B-6B4D-A7A7-1D3829054C6D}" type="presOf" srcId="{94D74AC1-9DF6-1E43-8E30-E475DDFDB8DC}" destId="{730F5DC4-602F-EB4F-8DCE-64ADD58F5140}" srcOrd="0" destOrd="0" presId="urn:microsoft.com/office/officeart/2005/8/layout/orgChart1"/>
    <dgm:cxn modelId="{AEAA24EC-E8BE-7B4D-AB56-5948F89F84DC}" type="presOf" srcId="{A2A6BA24-5912-7E4F-98AC-0D3A97EAA18F}" destId="{39257F70-1BA2-964D-B79F-90393D6F8C12}" srcOrd="0" destOrd="0" presId="urn:microsoft.com/office/officeart/2005/8/layout/orgChart1"/>
    <dgm:cxn modelId="{DD33DEF3-EB64-3145-91B3-5525608A3803}" type="presOf" srcId="{A00F6803-A0BC-4747-92A5-20FC6CBEBC4E}" destId="{3767A7DD-5346-F745-B2C2-16E4270F4D55}" srcOrd="1" destOrd="0" presId="urn:microsoft.com/office/officeart/2005/8/layout/orgChart1"/>
    <dgm:cxn modelId="{474819F4-C8FB-844A-B24E-DDE37407DF62}" srcId="{19AD02B0-C8A6-024C-969C-5432E43F49C4}" destId="{34AAD552-A943-B44A-A60C-2842D6A67CEC}" srcOrd="0" destOrd="0" parTransId="{94D74AC1-9DF6-1E43-8E30-E475DDFDB8DC}" sibTransId="{86E4C9E3-22BD-8541-A6A0-E9C603599D42}"/>
    <dgm:cxn modelId="{C2F6C508-B4D2-0C45-8821-11B48574DD15}" type="presParOf" srcId="{037055E0-FBEF-0742-A434-5D705B672351}" destId="{733263E7-43DA-A640-87A3-959C1D303ECF}" srcOrd="0" destOrd="0" presId="urn:microsoft.com/office/officeart/2005/8/layout/orgChart1"/>
    <dgm:cxn modelId="{47E02AC3-58DE-DB45-87FF-B06228A6723B}" type="presParOf" srcId="{733263E7-43DA-A640-87A3-959C1D303ECF}" destId="{CE426A7A-5A01-3848-AD09-E1F467045DCE}" srcOrd="0" destOrd="0" presId="urn:microsoft.com/office/officeart/2005/8/layout/orgChart1"/>
    <dgm:cxn modelId="{8C966BE4-8056-BF41-8B1A-2C5261D46883}" type="presParOf" srcId="{CE426A7A-5A01-3848-AD09-E1F467045DCE}" destId="{9C905570-7FEB-5242-85CE-BF1E4E16FD44}" srcOrd="0" destOrd="0" presId="urn:microsoft.com/office/officeart/2005/8/layout/orgChart1"/>
    <dgm:cxn modelId="{113F1ECC-B047-334A-BE6F-2252E58AF37A}" type="presParOf" srcId="{CE426A7A-5A01-3848-AD09-E1F467045DCE}" destId="{7804E6F9-57D1-014C-AF7D-8C13396182B1}" srcOrd="1" destOrd="0" presId="urn:microsoft.com/office/officeart/2005/8/layout/orgChart1"/>
    <dgm:cxn modelId="{01C0486B-9879-B749-AB0F-20C92E54D5C3}" type="presParOf" srcId="{733263E7-43DA-A640-87A3-959C1D303ECF}" destId="{A541E14E-1066-644C-A03C-D63C038ABF2B}" srcOrd="1" destOrd="0" presId="urn:microsoft.com/office/officeart/2005/8/layout/orgChart1"/>
    <dgm:cxn modelId="{ADF80549-CD96-7E4E-81F1-9511961EFEE5}" type="presParOf" srcId="{A541E14E-1066-644C-A03C-D63C038ABF2B}" destId="{730F5DC4-602F-EB4F-8DCE-64ADD58F5140}" srcOrd="0" destOrd="0" presId="urn:microsoft.com/office/officeart/2005/8/layout/orgChart1"/>
    <dgm:cxn modelId="{4602800C-BE94-B848-B378-432A78C26E45}" type="presParOf" srcId="{A541E14E-1066-644C-A03C-D63C038ABF2B}" destId="{7ED3F140-7FA3-C64A-ADD3-BAF17D461A14}" srcOrd="1" destOrd="0" presId="urn:microsoft.com/office/officeart/2005/8/layout/orgChart1"/>
    <dgm:cxn modelId="{50201265-0B54-CB49-966A-631C13955957}" type="presParOf" srcId="{7ED3F140-7FA3-C64A-ADD3-BAF17D461A14}" destId="{106C2FBD-95C6-3D46-A0ED-EB52B6727F23}" srcOrd="0" destOrd="0" presId="urn:microsoft.com/office/officeart/2005/8/layout/orgChart1"/>
    <dgm:cxn modelId="{79ADB014-22E3-4145-BE8E-7DDF4D41635A}" type="presParOf" srcId="{106C2FBD-95C6-3D46-A0ED-EB52B6727F23}" destId="{89CFDBF0-EA2E-9649-9E93-443CF78BC3C7}" srcOrd="0" destOrd="0" presId="urn:microsoft.com/office/officeart/2005/8/layout/orgChart1"/>
    <dgm:cxn modelId="{B37EB401-14A0-D34F-9DB1-A3539EE58A1E}" type="presParOf" srcId="{106C2FBD-95C6-3D46-A0ED-EB52B6727F23}" destId="{BD3CB12F-91C9-0348-BF31-F884CFEA5EA0}" srcOrd="1" destOrd="0" presId="urn:microsoft.com/office/officeart/2005/8/layout/orgChart1"/>
    <dgm:cxn modelId="{41BAFD24-ECAE-D54E-9AC9-F230E7B4B2C0}" type="presParOf" srcId="{7ED3F140-7FA3-C64A-ADD3-BAF17D461A14}" destId="{C3F2EC16-E38B-F14C-A893-2D84B66EDCA4}" srcOrd="1" destOrd="0" presId="urn:microsoft.com/office/officeart/2005/8/layout/orgChart1"/>
    <dgm:cxn modelId="{D5AC85D4-019E-5548-A6E2-BF2A888A3540}" type="presParOf" srcId="{7ED3F140-7FA3-C64A-ADD3-BAF17D461A14}" destId="{F1A8957E-4D3D-B641-9FC8-FAF49AEF6879}" srcOrd="2" destOrd="0" presId="urn:microsoft.com/office/officeart/2005/8/layout/orgChart1"/>
    <dgm:cxn modelId="{9D8F1E2B-6FC2-AC41-B8F5-CD5078AE858B}" type="presParOf" srcId="{A541E14E-1066-644C-A03C-D63C038ABF2B}" destId="{39257F70-1BA2-964D-B79F-90393D6F8C12}" srcOrd="2" destOrd="0" presId="urn:microsoft.com/office/officeart/2005/8/layout/orgChart1"/>
    <dgm:cxn modelId="{A3B3008C-CFE3-1749-BD23-43F050AF75E9}" type="presParOf" srcId="{A541E14E-1066-644C-A03C-D63C038ABF2B}" destId="{540A7D07-25B5-AA44-AB34-86DF19966905}" srcOrd="3" destOrd="0" presId="urn:microsoft.com/office/officeart/2005/8/layout/orgChart1"/>
    <dgm:cxn modelId="{54A08469-D2B6-B54F-9262-C294FF01F737}" type="presParOf" srcId="{540A7D07-25B5-AA44-AB34-86DF19966905}" destId="{E98D61D6-374C-4842-833B-54260F930FF6}" srcOrd="0" destOrd="0" presId="urn:microsoft.com/office/officeart/2005/8/layout/orgChart1"/>
    <dgm:cxn modelId="{EABB7CD7-B4B7-7E46-A3FF-A1C584FDEA5B}" type="presParOf" srcId="{E98D61D6-374C-4842-833B-54260F930FF6}" destId="{E9BF0BF8-AF14-DF4A-A963-F0AD7D47519E}" srcOrd="0" destOrd="0" presId="urn:microsoft.com/office/officeart/2005/8/layout/orgChart1"/>
    <dgm:cxn modelId="{528C011D-4B86-EB43-BE74-118C1210714B}" type="presParOf" srcId="{E98D61D6-374C-4842-833B-54260F930FF6}" destId="{3767A7DD-5346-F745-B2C2-16E4270F4D55}" srcOrd="1" destOrd="0" presId="urn:microsoft.com/office/officeart/2005/8/layout/orgChart1"/>
    <dgm:cxn modelId="{F434FAC3-1274-6E4C-BC82-A2AF801B2903}" type="presParOf" srcId="{540A7D07-25B5-AA44-AB34-86DF19966905}" destId="{F87A1DCB-8485-514B-9537-FF979B8346BB}" srcOrd="1" destOrd="0" presId="urn:microsoft.com/office/officeart/2005/8/layout/orgChart1"/>
    <dgm:cxn modelId="{CB4ED23A-ACBF-3241-8750-32A68E5A45DC}" type="presParOf" srcId="{540A7D07-25B5-AA44-AB34-86DF19966905}" destId="{95DB7A40-F028-9A4E-8814-E8A88716DE05}" srcOrd="2" destOrd="0" presId="urn:microsoft.com/office/officeart/2005/8/layout/orgChart1"/>
    <dgm:cxn modelId="{CE867B8E-B65A-A74D-B7D6-793001E12E55}" type="presParOf" srcId="{733263E7-43DA-A640-87A3-959C1D303ECF}" destId="{18C5876D-9BBC-954B-BB04-AFDF99E0C6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F2F64C-0FDE-0D4D-BF3C-7F87DAE08AB6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25B41043-D9EF-374A-8562-956FE06A1F6D}">
      <dgm:prSet phldrT="[Text]"/>
      <dgm:spPr>
        <a:solidFill>
          <a:srgbClr val="C0504D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KRAS Mutated</a:t>
          </a:r>
        </a:p>
        <a:p>
          <a:r>
            <a:rPr lang="en-US" dirty="0"/>
            <a:t>Solid Tumors</a:t>
          </a:r>
        </a:p>
      </dgm:t>
    </dgm:pt>
    <dgm:pt modelId="{CE9FEB10-4562-9548-8811-2989B4FBD348}" type="parTrans" cxnId="{4E3E5172-E1D1-DA40-8876-D184B88B69E5}">
      <dgm:prSet/>
      <dgm:spPr/>
      <dgm:t>
        <a:bodyPr/>
        <a:lstStyle/>
        <a:p>
          <a:endParaRPr lang="en-US"/>
        </a:p>
      </dgm:t>
    </dgm:pt>
    <dgm:pt modelId="{CB2BCACD-A6B7-1C40-8043-75F573FFB745}" type="sibTrans" cxnId="{4E3E5172-E1D1-DA40-8876-D184B88B69E5}">
      <dgm:prSet/>
      <dgm:spPr>
        <a:solidFill>
          <a:srgbClr val="C0504D"/>
        </a:solidFill>
      </dgm:spPr>
      <dgm:t>
        <a:bodyPr/>
        <a:lstStyle/>
        <a:p>
          <a:endParaRPr lang="en-US" dirty="0"/>
        </a:p>
      </dgm:t>
    </dgm:pt>
    <dgm:pt modelId="{DC0D07DA-0463-3641-846D-7A4BFA970F81}">
      <dgm:prSet phldrT="[Text]"/>
      <dgm:spPr>
        <a:solidFill>
          <a:srgbClr val="C0504D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b="0" dirty="0"/>
            <a:t>Selumetinib</a:t>
          </a:r>
        </a:p>
        <a:p>
          <a:r>
            <a:rPr lang="en-US" b="0" dirty="0"/>
            <a:t>+</a:t>
          </a:r>
        </a:p>
        <a:p>
          <a:r>
            <a:rPr lang="en-US" b="0" dirty="0"/>
            <a:t>Olaparib</a:t>
          </a:r>
        </a:p>
      </dgm:t>
    </dgm:pt>
    <dgm:pt modelId="{319EC491-13B8-844F-9375-AB2A3DBD3A28}" type="parTrans" cxnId="{CC51CCE5-AE00-974E-BE82-301F6B66991A}">
      <dgm:prSet/>
      <dgm:spPr/>
      <dgm:t>
        <a:bodyPr/>
        <a:lstStyle/>
        <a:p>
          <a:endParaRPr lang="en-US"/>
        </a:p>
      </dgm:t>
    </dgm:pt>
    <dgm:pt modelId="{4218D0A3-861A-A345-9099-8915624FCEA9}" type="sibTrans" cxnId="{CC51CCE5-AE00-974E-BE82-301F6B66991A}">
      <dgm:prSet/>
      <dgm:spPr/>
      <dgm:t>
        <a:bodyPr/>
        <a:lstStyle/>
        <a:p>
          <a:endParaRPr lang="en-US"/>
        </a:p>
      </dgm:t>
    </dgm:pt>
    <dgm:pt modelId="{15101099-3931-1E4D-8B52-96A4A16CE27B}" type="pres">
      <dgm:prSet presAssocID="{26F2F64C-0FDE-0D4D-BF3C-7F87DAE08AB6}" presName="Name0" presStyleCnt="0">
        <dgm:presLayoutVars>
          <dgm:dir/>
          <dgm:resizeHandles val="exact"/>
        </dgm:presLayoutVars>
      </dgm:prSet>
      <dgm:spPr/>
    </dgm:pt>
    <dgm:pt modelId="{01C91C31-EB06-E143-82BD-826E63C158BE}" type="pres">
      <dgm:prSet presAssocID="{25B41043-D9EF-374A-8562-956FE06A1F6D}" presName="node" presStyleLbl="node1" presStyleIdx="0" presStyleCnt="2">
        <dgm:presLayoutVars>
          <dgm:bulletEnabled val="1"/>
        </dgm:presLayoutVars>
      </dgm:prSet>
      <dgm:spPr/>
    </dgm:pt>
    <dgm:pt modelId="{6C7F1899-77E5-8C46-B11F-0B6929894605}" type="pres">
      <dgm:prSet presAssocID="{CB2BCACD-A6B7-1C40-8043-75F573FFB745}" presName="sibTrans" presStyleLbl="sibTrans2D1" presStyleIdx="0" presStyleCnt="1"/>
      <dgm:spPr/>
    </dgm:pt>
    <dgm:pt modelId="{E86C8457-8C1C-FF4E-83C4-2A00FE9E3AC3}" type="pres">
      <dgm:prSet presAssocID="{CB2BCACD-A6B7-1C40-8043-75F573FFB745}" presName="connectorText" presStyleLbl="sibTrans2D1" presStyleIdx="0" presStyleCnt="1"/>
      <dgm:spPr/>
    </dgm:pt>
    <dgm:pt modelId="{2CC5055A-C3D7-E843-BA21-8FFDFEF2FD8D}" type="pres">
      <dgm:prSet presAssocID="{DC0D07DA-0463-3641-846D-7A4BFA970F81}" presName="node" presStyleLbl="node1" presStyleIdx="1" presStyleCnt="2">
        <dgm:presLayoutVars>
          <dgm:bulletEnabled val="1"/>
        </dgm:presLayoutVars>
      </dgm:prSet>
      <dgm:spPr/>
    </dgm:pt>
  </dgm:ptLst>
  <dgm:cxnLst>
    <dgm:cxn modelId="{5DC45D08-CD9A-5440-B692-70C37FA8B2A6}" type="presOf" srcId="{DC0D07DA-0463-3641-846D-7A4BFA970F81}" destId="{2CC5055A-C3D7-E843-BA21-8FFDFEF2FD8D}" srcOrd="0" destOrd="0" presId="urn:microsoft.com/office/officeart/2005/8/layout/process1"/>
    <dgm:cxn modelId="{4885D42F-A8FF-6F48-9B52-271A873BB554}" type="presOf" srcId="{CB2BCACD-A6B7-1C40-8043-75F573FFB745}" destId="{6C7F1899-77E5-8C46-B11F-0B6929894605}" srcOrd="0" destOrd="0" presId="urn:microsoft.com/office/officeart/2005/8/layout/process1"/>
    <dgm:cxn modelId="{4E3E5172-E1D1-DA40-8876-D184B88B69E5}" srcId="{26F2F64C-0FDE-0D4D-BF3C-7F87DAE08AB6}" destId="{25B41043-D9EF-374A-8562-956FE06A1F6D}" srcOrd="0" destOrd="0" parTransId="{CE9FEB10-4562-9548-8811-2989B4FBD348}" sibTransId="{CB2BCACD-A6B7-1C40-8043-75F573FFB745}"/>
    <dgm:cxn modelId="{1170DD7F-7578-DD41-BD74-4377E97B6229}" type="presOf" srcId="{26F2F64C-0FDE-0D4D-BF3C-7F87DAE08AB6}" destId="{15101099-3931-1E4D-8B52-96A4A16CE27B}" srcOrd="0" destOrd="0" presId="urn:microsoft.com/office/officeart/2005/8/layout/process1"/>
    <dgm:cxn modelId="{CC51CCE5-AE00-974E-BE82-301F6B66991A}" srcId="{26F2F64C-0FDE-0D4D-BF3C-7F87DAE08AB6}" destId="{DC0D07DA-0463-3641-846D-7A4BFA970F81}" srcOrd="1" destOrd="0" parTransId="{319EC491-13B8-844F-9375-AB2A3DBD3A28}" sibTransId="{4218D0A3-861A-A345-9099-8915624FCEA9}"/>
    <dgm:cxn modelId="{57E285EB-F0DE-3047-9AB5-BF2F1016AE5F}" type="presOf" srcId="{25B41043-D9EF-374A-8562-956FE06A1F6D}" destId="{01C91C31-EB06-E143-82BD-826E63C158BE}" srcOrd="0" destOrd="0" presId="urn:microsoft.com/office/officeart/2005/8/layout/process1"/>
    <dgm:cxn modelId="{C929FBFB-D15D-0D40-B8D8-62F75A7BA130}" type="presOf" srcId="{CB2BCACD-A6B7-1C40-8043-75F573FFB745}" destId="{E86C8457-8C1C-FF4E-83C4-2A00FE9E3AC3}" srcOrd="1" destOrd="0" presId="urn:microsoft.com/office/officeart/2005/8/layout/process1"/>
    <dgm:cxn modelId="{A811C10B-D192-5E4B-B284-C0B0D40E747D}" type="presParOf" srcId="{15101099-3931-1E4D-8B52-96A4A16CE27B}" destId="{01C91C31-EB06-E143-82BD-826E63C158BE}" srcOrd="0" destOrd="0" presId="urn:microsoft.com/office/officeart/2005/8/layout/process1"/>
    <dgm:cxn modelId="{53E226CA-DCEB-CC40-8B7C-1950DBDD6B33}" type="presParOf" srcId="{15101099-3931-1E4D-8B52-96A4A16CE27B}" destId="{6C7F1899-77E5-8C46-B11F-0B6929894605}" srcOrd="1" destOrd="0" presId="urn:microsoft.com/office/officeart/2005/8/layout/process1"/>
    <dgm:cxn modelId="{246D45CD-E053-B94E-830C-99740D58A2D2}" type="presParOf" srcId="{6C7F1899-77E5-8C46-B11F-0B6929894605}" destId="{E86C8457-8C1C-FF4E-83C4-2A00FE9E3AC3}" srcOrd="0" destOrd="0" presId="urn:microsoft.com/office/officeart/2005/8/layout/process1"/>
    <dgm:cxn modelId="{6A8DDA67-A222-0041-9DDD-4AC051C4F426}" type="presParOf" srcId="{15101099-3931-1E4D-8B52-96A4A16CE27B}" destId="{2CC5055A-C3D7-E843-BA21-8FFDFEF2FD8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F2F64C-0FDE-0D4D-BF3C-7F87DAE08AB6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25B41043-D9EF-374A-8562-956FE06A1F6D}">
      <dgm:prSet phldrT="[Text]" custT="1"/>
      <dgm:spPr>
        <a:solidFill>
          <a:schemeClr val="bg2">
            <a:lumMod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Recurrent</a:t>
          </a:r>
        </a:p>
        <a:p>
          <a:r>
            <a:rPr lang="en-US" sz="2800" b="1" dirty="0">
              <a:solidFill>
                <a:srgbClr val="FF0000"/>
              </a:solidFill>
            </a:rPr>
            <a:t>Low-Grade Serous Carcinoma</a:t>
          </a:r>
        </a:p>
      </dgm:t>
    </dgm:pt>
    <dgm:pt modelId="{CE9FEB10-4562-9548-8811-2989B4FBD348}" type="parTrans" cxnId="{4E3E5172-E1D1-DA40-8876-D184B88B69E5}">
      <dgm:prSet/>
      <dgm:spPr/>
      <dgm:t>
        <a:bodyPr/>
        <a:lstStyle/>
        <a:p>
          <a:endParaRPr lang="en-US"/>
        </a:p>
      </dgm:t>
    </dgm:pt>
    <dgm:pt modelId="{CB2BCACD-A6B7-1C40-8043-75F573FFB745}" type="sibTrans" cxnId="{4E3E5172-E1D1-DA40-8876-D184B88B69E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DC0D07DA-0463-3641-846D-7A4BFA970F81}">
      <dgm:prSet phldrT="[Text]" custT="1"/>
      <dgm:spPr>
        <a:solidFill>
          <a:schemeClr val="bg2">
            <a:lumMod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2400" b="1" dirty="0">
              <a:solidFill>
                <a:srgbClr val="FF0000"/>
              </a:solidFill>
            </a:rPr>
            <a:t>Letrozole 2.5 mg daily</a:t>
          </a:r>
        </a:p>
        <a:p>
          <a:r>
            <a:rPr lang="en-US" sz="2400" b="1" dirty="0">
              <a:solidFill>
                <a:srgbClr val="FF0000"/>
              </a:solidFill>
            </a:rPr>
            <a:t>+</a:t>
          </a:r>
        </a:p>
        <a:p>
          <a:r>
            <a:rPr lang="en-US" sz="2400" b="1" dirty="0">
              <a:solidFill>
                <a:srgbClr val="FF0000"/>
              </a:solidFill>
            </a:rPr>
            <a:t>Ribociclib 600 mg x 21d</a:t>
          </a:r>
        </a:p>
        <a:p>
          <a:r>
            <a:rPr lang="en-US" sz="2400" b="1" dirty="0">
              <a:solidFill>
                <a:srgbClr val="FF0000"/>
              </a:solidFill>
            </a:rPr>
            <a:t>then 7d off </a:t>
          </a:r>
        </a:p>
      </dgm:t>
    </dgm:pt>
    <dgm:pt modelId="{319EC491-13B8-844F-9375-AB2A3DBD3A28}" type="parTrans" cxnId="{CC51CCE5-AE00-974E-BE82-301F6B66991A}">
      <dgm:prSet/>
      <dgm:spPr/>
      <dgm:t>
        <a:bodyPr/>
        <a:lstStyle/>
        <a:p>
          <a:endParaRPr lang="en-US"/>
        </a:p>
      </dgm:t>
    </dgm:pt>
    <dgm:pt modelId="{4218D0A3-861A-A345-9099-8915624FCEA9}" type="sibTrans" cxnId="{CC51CCE5-AE00-974E-BE82-301F6B66991A}">
      <dgm:prSet/>
      <dgm:spPr/>
      <dgm:t>
        <a:bodyPr/>
        <a:lstStyle/>
        <a:p>
          <a:endParaRPr lang="en-US"/>
        </a:p>
      </dgm:t>
    </dgm:pt>
    <dgm:pt modelId="{15101099-3931-1E4D-8B52-96A4A16CE27B}" type="pres">
      <dgm:prSet presAssocID="{26F2F64C-0FDE-0D4D-BF3C-7F87DAE08AB6}" presName="Name0" presStyleCnt="0">
        <dgm:presLayoutVars>
          <dgm:dir/>
          <dgm:resizeHandles val="exact"/>
        </dgm:presLayoutVars>
      </dgm:prSet>
      <dgm:spPr/>
    </dgm:pt>
    <dgm:pt modelId="{01C91C31-EB06-E143-82BD-826E63C158BE}" type="pres">
      <dgm:prSet presAssocID="{25B41043-D9EF-374A-8562-956FE06A1F6D}" presName="node" presStyleLbl="node1" presStyleIdx="0" presStyleCnt="2" custScaleX="175090" custScaleY="141936" custLinFactNeighborX="-42841" custLinFactNeighborY="805">
        <dgm:presLayoutVars>
          <dgm:bulletEnabled val="1"/>
        </dgm:presLayoutVars>
      </dgm:prSet>
      <dgm:spPr/>
    </dgm:pt>
    <dgm:pt modelId="{6C7F1899-77E5-8C46-B11F-0B6929894605}" type="pres">
      <dgm:prSet presAssocID="{CB2BCACD-A6B7-1C40-8043-75F573FFB745}" presName="sibTrans" presStyleLbl="sibTrans2D1" presStyleIdx="0" presStyleCnt="1" custScaleX="126431" custScaleY="111312"/>
      <dgm:spPr/>
    </dgm:pt>
    <dgm:pt modelId="{E86C8457-8C1C-FF4E-83C4-2A00FE9E3AC3}" type="pres">
      <dgm:prSet presAssocID="{CB2BCACD-A6B7-1C40-8043-75F573FFB745}" presName="connectorText" presStyleLbl="sibTrans2D1" presStyleIdx="0" presStyleCnt="1"/>
      <dgm:spPr/>
    </dgm:pt>
    <dgm:pt modelId="{2CC5055A-C3D7-E843-BA21-8FFDFEF2FD8D}" type="pres">
      <dgm:prSet presAssocID="{DC0D07DA-0463-3641-846D-7A4BFA970F81}" presName="node" presStyleLbl="node1" presStyleIdx="1" presStyleCnt="2" custScaleX="174803" custScaleY="141206">
        <dgm:presLayoutVars>
          <dgm:bulletEnabled val="1"/>
        </dgm:presLayoutVars>
      </dgm:prSet>
      <dgm:spPr/>
    </dgm:pt>
  </dgm:ptLst>
  <dgm:cxnLst>
    <dgm:cxn modelId="{5DC45D08-CD9A-5440-B692-70C37FA8B2A6}" type="presOf" srcId="{DC0D07DA-0463-3641-846D-7A4BFA970F81}" destId="{2CC5055A-C3D7-E843-BA21-8FFDFEF2FD8D}" srcOrd="0" destOrd="0" presId="urn:microsoft.com/office/officeart/2005/8/layout/process1"/>
    <dgm:cxn modelId="{4885D42F-A8FF-6F48-9B52-271A873BB554}" type="presOf" srcId="{CB2BCACD-A6B7-1C40-8043-75F573FFB745}" destId="{6C7F1899-77E5-8C46-B11F-0B6929894605}" srcOrd="0" destOrd="0" presId="urn:microsoft.com/office/officeart/2005/8/layout/process1"/>
    <dgm:cxn modelId="{4E3E5172-E1D1-DA40-8876-D184B88B69E5}" srcId="{26F2F64C-0FDE-0D4D-BF3C-7F87DAE08AB6}" destId="{25B41043-D9EF-374A-8562-956FE06A1F6D}" srcOrd="0" destOrd="0" parTransId="{CE9FEB10-4562-9548-8811-2989B4FBD348}" sibTransId="{CB2BCACD-A6B7-1C40-8043-75F573FFB745}"/>
    <dgm:cxn modelId="{1170DD7F-7578-DD41-BD74-4377E97B6229}" type="presOf" srcId="{26F2F64C-0FDE-0D4D-BF3C-7F87DAE08AB6}" destId="{15101099-3931-1E4D-8B52-96A4A16CE27B}" srcOrd="0" destOrd="0" presId="urn:microsoft.com/office/officeart/2005/8/layout/process1"/>
    <dgm:cxn modelId="{CC51CCE5-AE00-974E-BE82-301F6B66991A}" srcId="{26F2F64C-0FDE-0D4D-BF3C-7F87DAE08AB6}" destId="{DC0D07DA-0463-3641-846D-7A4BFA970F81}" srcOrd="1" destOrd="0" parTransId="{319EC491-13B8-844F-9375-AB2A3DBD3A28}" sibTransId="{4218D0A3-861A-A345-9099-8915624FCEA9}"/>
    <dgm:cxn modelId="{57E285EB-F0DE-3047-9AB5-BF2F1016AE5F}" type="presOf" srcId="{25B41043-D9EF-374A-8562-956FE06A1F6D}" destId="{01C91C31-EB06-E143-82BD-826E63C158BE}" srcOrd="0" destOrd="0" presId="urn:microsoft.com/office/officeart/2005/8/layout/process1"/>
    <dgm:cxn modelId="{C929FBFB-D15D-0D40-B8D8-62F75A7BA130}" type="presOf" srcId="{CB2BCACD-A6B7-1C40-8043-75F573FFB745}" destId="{E86C8457-8C1C-FF4E-83C4-2A00FE9E3AC3}" srcOrd="1" destOrd="0" presId="urn:microsoft.com/office/officeart/2005/8/layout/process1"/>
    <dgm:cxn modelId="{A811C10B-D192-5E4B-B284-C0B0D40E747D}" type="presParOf" srcId="{15101099-3931-1E4D-8B52-96A4A16CE27B}" destId="{01C91C31-EB06-E143-82BD-826E63C158BE}" srcOrd="0" destOrd="0" presId="urn:microsoft.com/office/officeart/2005/8/layout/process1"/>
    <dgm:cxn modelId="{53E226CA-DCEB-CC40-8B7C-1950DBDD6B33}" type="presParOf" srcId="{15101099-3931-1E4D-8B52-96A4A16CE27B}" destId="{6C7F1899-77E5-8C46-B11F-0B6929894605}" srcOrd="1" destOrd="0" presId="urn:microsoft.com/office/officeart/2005/8/layout/process1"/>
    <dgm:cxn modelId="{246D45CD-E053-B94E-830C-99740D58A2D2}" type="presParOf" srcId="{6C7F1899-77E5-8C46-B11F-0B6929894605}" destId="{E86C8457-8C1C-FF4E-83C4-2A00FE9E3AC3}" srcOrd="0" destOrd="0" presId="urn:microsoft.com/office/officeart/2005/8/layout/process1"/>
    <dgm:cxn modelId="{6A8DDA67-A222-0041-9DDD-4AC051C4F426}" type="presParOf" srcId="{15101099-3931-1E4D-8B52-96A4A16CE27B}" destId="{2CC5055A-C3D7-E843-BA21-8FFDFEF2FD8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57F70-1BA2-964D-B79F-90393D6F8C12}">
      <dsp:nvSpPr>
        <dsp:cNvPr id="0" name=""/>
        <dsp:cNvSpPr/>
      </dsp:nvSpPr>
      <dsp:spPr>
        <a:xfrm>
          <a:off x="5344391" y="1676672"/>
          <a:ext cx="2287181" cy="93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807"/>
              </a:lnTo>
              <a:lnTo>
                <a:pt x="2287181" y="465807"/>
              </a:lnTo>
              <a:lnTo>
                <a:pt x="2287181" y="931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F5DC4-602F-EB4F-8DCE-64ADD58F5140}">
      <dsp:nvSpPr>
        <dsp:cNvPr id="0" name=""/>
        <dsp:cNvSpPr/>
      </dsp:nvSpPr>
      <dsp:spPr>
        <a:xfrm>
          <a:off x="3169358" y="1676672"/>
          <a:ext cx="2175032" cy="931615"/>
        </a:xfrm>
        <a:custGeom>
          <a:avLst/>
          <a:gdLst/>
          <a:ahLst/>
          <a:cxnLst/>
          <a:rect l="0" t="0" r="0" b="0"/>
          <a:pathLst>
            <a:path>
              <a:moveTo>
                <a:pt x="2175032" y="0"/>
              </a:moveTo>
              <a:lnTo>
                <a:pt x="2175032" y="465807"/>
              </a:lnTo>
              <a:lnTo>
                <a:pt x="0" y="465807"/>
              </a:lnTo>
              <a:lnTo>
                <a:pt x="0" y="931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05570-7FEB-5242-85CE-BF1E4E16FD44}">
      <dsp:nvSpPr>
        <dsp:cNvPr id="0" name=""/>
        <dsp:cNvSpPr/>
      </dsp:nvSpPr>
      <dsp:spPr>
        <a:xfrm>
          <a:off x="1136197" y="2671"/>
          <a:ext cx="8416387" cy="167400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b="1" kern="1200" dirty="0"/>
            <a:t>Sex Cord-Stromal Tumors</a:t>
          </a:r>
        </a:p>
      </dsp:txBody>
      <dsp:txXfrm>
        <a:off x="1136197" y="2671"/>
        <a:ext cx="8416387" cy="1674001"/>
      </dsp:txXfrm>
    </dsp:sp>
    <dsp:sp modelId="{89CFDBF0-EA2E-9649-9E93-443CF78BC3C7}">
      <dsp:nvSpPr>
        <dsp:cNvPr id="0" name=""/>
        <dsp:cNvSpPr/>
      </dsp:nvSpPr>
      <dsp:spPr>
        <a:xfrm>
          <a:off x="1347984" y="2608287"/>
          <a:ext cx="3642747" cy="1655457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200" kern="1200" dirty="0"/>
        </a:p>
      </dsp:txBody>
      <dsp:txXfrm>
        <a:off x="1347984" y="2608287"/>
        <a:ext cx="3642747" cy="1655457"/>
      </dsp:txXfrm>
    </dsp:sp>
    <dsp:sp modelId="{E9BF0BF8-AF14-DF4A-A963-F0AD7D47519E}">
      <dsp:nvSpPr>
        <dsp:cNvPr id="0" name=""/>
        <dsp:cNvSpPr/>
      </dsp:nvSpPr>
      <dsp:spPr>
        <a:xfrm>
          <a:off x="5922347" y="2608287"/>
          <a:ext cx="3418450" cy="1621475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200" kern="1200" dirty="0"/>
        </a:p>
      </dsp:txBody>
      <dsp:txXfrm>
        <a:off x="5922347" y="2608287"/>
        <a:ext cx="3418450" cy="1621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91C31-EB06-E143-82BD-826E63C158BE}">
      <dsp:nvSpPr>
        <dsp:cNvPr id="0" name=""/>
        <dsp:cNvSpPr/>
      </dsp:nvSpPr>
      <dsp:spPr>
        <a:xfrm>
          <a:off x="1205" y="926012"/>
          <a:ext cx="2570745" cy="154244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KRAS Mutated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Solid Tumors</a:t>
          </a:r>
        </a:p>
      </dsp:txBody>
      <dsp:txXfrm>
        <a:off x="46382" y="971189"/>
        <a:ext cx="2480391" cy="1452093"/>
      </dsp:txXfrm>
    </dsp:sp>
    <dsp:sp modelId="{6C7F1899-77E5-8C46-B11F-0B6929894605}">
      <dsp:nvSpPr>
        <dsp:cNvPr id="0" name=""/>
        <dsp:cNvSpPr/>
      </dsp:nvSpPr>
      <dsp:spPr>
        <a:xfrm>
          <a:off x="2829025" y="1378463"/>
          <a:ext cx="544998" cy="637544"/>
        </a:xfrm>
        <a:prstGeom prst="rightArrow">
          <a:avLst>
            <a:gd name="adj1" fmla="val 60000"/>
            <a:gd name="adj2" fmla="val 5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025" y="1505972"/>
        <a:ext cx="381499" cy="382526"/>
      </dsp:txXfrm>
    </dsp:sp>
    <dsp:sp modelId="{2CC5055A-C3D7-E843-BA21-8FFDFEF2FD8D}">
      <dsp:nvSpPr>
        <dsp:cNvPr id="0" name=""/>
        <dsp:cNvSpPr/>
      </dsp:nvSpPr>
      <dsp:spPr>
        <a:xfrm>
          <a:off x="3600249" y="926012"/>
          <a:ext cx="2570745" cy="154244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Selumetinib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+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Olaparib</a:t>
          </a:r>
        </a:p>
      </dsp:txBody>
      <dsp:txXfrm>
        <a:off x="3645426" y="971189"/>
        <a:ext cx="2480391" cy="1452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91C31-EB06-E143-82BD-826E63C158BE}">
      <dsp:nvSpPr>
        <dsp:cNvPr id="0" name=""/>
        <dsp:cNvSpPr/>
      </dsp:nvSpPr>
      <dsp:spPr>
        <a:xfrm>
          <a:off x="0" y="502753"/>
          <a:ext cx="3489578" cy="296995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Recurrent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Low-Grade Serous Carcinoma</a:t>
          </a:r>
        </a:p>
      </dsp:txBody>
      <dsp:txXfrm>
        <a:off x="86987" y="589740"/>
        <a:ext cx="3315604" cy="2795983"/>
      </dsp:txXfrm>
    </dsp:sp>
    <dsp:sp modelId="{6C7F1899-77E5-8C46-B11F-0B6929894605}">
      <dsp:nvSpPr>
        <dsp:cNvPr id="0" name=""/>
        <dsp:cNvSpPr/>
      </dsp:nvSpPr>
      <dsp:spPr>
        <a:xfrm rot="21586489">
          <a:off x="3633403" y="1704167"/>
          <a:ext cx="535551" cy="550180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3633404" y="1814519"/>
        <a:ext cx="374886" cy="330108"/>
      </dsp:txXfrm>
    </dsp:sp>
    <dsp:sp modelId="{2CC5055A-C3D7-E843-BA21-8FFDFEF2FD8D}">
      <dsp:nvSpPr>
        <dsp:cNvPr id="0" name=""/>
        <dsp:cNvSpPr/>
      </dsp:nvSpPr>
      <dsp:spPr>
        <a:xfrm>
          <a:off x="4288801" y="493546"/>
          <a:ext cx="3483858" cy="29546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Letrozole 2.5 mg daily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+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Ribociclib 600 mg x 21d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then 7d off </a:t>
          </a:r>
        </a:p>
      </dsp:txBody>
      <dsp:txXfrm>
        <a:off x="4375341" y="580086"/>
        <a:ext cx="3310778" cy="2781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76B70-A5C8-1348-9806-FEB3842CEECB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DE685-73A5-BD49-A135-6A06D7BC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" pitchFamily="1" charset="0"/>
              </a:rPr>
              <a:t>prognostic biomarker </a:t>
            </a:r>
            <a:r>
              <a:rPr lang="en-US">
                <a:latin typeface="Times" pitchFamily="1" charset="0"/>
              </a:rPr>
              <a:t>provides information about the patients overall cancer outcome, regardless of therapy, whilst a </a:t>
            </a:r>
          </a:p>
          <a:p>
            <a:r>
              <a:rPr lang="en-US" b="1">
                <a:latin typeface="Times" pitchFamily="1" charset="0"/>
              </a:rPr>
              <a:t>predictive biomarker </a:t>
            </a:r>
            <a:r>
              <a:rPr lang="en-US">
                <a:latin typeface="Times" pitchFamily="1" charset="0"/>
              </a:rPr>
              <a:t>gives information about the effect of a therapeutic intervention. Eg Her 2 for breast &amp; c-Kit for GIST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marL="0" marR="0" lvl="0" indent="0" algn="r" defTabSz="45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3A54C-FDCF-4064-A6E7-14152744B6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" charset="0"/>
                <a:ea typeface="MS PGothic" pitchFamily="34" charset="-128"/>
                <a:cs typeface="+mn-cs"/>
              </a:rPr>
              <a:pPr marL="0" marR="0" lvl="0" indent="0" algn="r" defTabSz="45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3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45ACD1-B1B9-554C-B47F-E97D93690228}" type="slidenum">
              <a:rPr lang="en-US" sz="1200">
                <a:latin typeface="Times" charset="0"/>
              </a:rPr>
              <a:pPr eaLnBrk="1" hangingPunct="1"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Mucinous tumors accounts for…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There are pathological and molecular evidence ……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9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C40EF8-CDCF-1F49-A5CC-0317481B9B3E}" type="slidenum">
              <a:rPr lang="en-US" sz="1200">
                <a:latin typeface="Times" charset="0"/>
              </a:rPr>
              <a:pPr eaLnBrk="1" hangingPunct="1"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Mucinous tumors accounts for…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There are pathological and molecular evidence ……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8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000" b="1">
                <a:latin typeface="MetaPlusNormal-Roman" charset="0"/>
              </a:rPr>
              <a:t>MK 2206 is an AKT inhibitor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b="1">
                <a:latin typeface="MetaPlusNormal-Roman" charset="0"/>
              </a:rPr>
              <a:t>AZD6244 (ARRY-142886) </a:t>
            </a:r>
            <a:r>
              <a:rPr lang="en-US" sz="2000">
                <a:latin typeface="MetaPlusNormal-Roman" charset="0"/>
              </a:rPr>
              <a:t>is a potent, selective, orally-available, small molecule inhibitor of the </a:t>
            </a:r>
            <a:r>
              <a:rPr lang="en-US" sz="2000" b="1">
                <a:latin typeface="MetaPlusNormal-Roman" charset="0"/>
              </a:rPr>
              <a:t>MAPK, MEK-1/2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MetaPlusNormal-Roman" charset="0"/>
                <a:cs typeface="ＭＳ Ｐゴシック" charset="0"/>
              </a:rPr>
              <a:t>68% of low-grade serous tumors have mutations in </a:t>
            </a:r>
            <a:r>
              <a:rPr lang="en-US" sz="2000" i="1">
                <a:latin typeface="MetaPlusNormal-Roman" charset="0"/>
                <a:cs typeface="ＭＳ Ｐゴシック" charset="0"/>
              </a:rPr>
              <a:t>BRAF</a:t>
            </a:r>
            <a:r>
              <a:rPr lang="en-US" sz="2000">
                <a:latin typeface="MetaPlusNormal-Roman" charset="0"/>
                <a:cs typeface="ＭＳ Ｐゴシック" charset="0"/>
              </a:rPr>
              <a:t> or </a:t>
            </a:r>
            <a:r>
              <a:rPr lang="en-US" sz="2000" i="1">
                <a:latin typeface="MetaPlusNormal-Roman" charset="0"/>
                <a:cs typeface="ＭＳ Ｐゴシック" charset="0"/>
              </a:rPr>
              <a:t>KRAS</a:t>
            </a:r>
            <a:r>
              <a:rPr lang="en-US" sz="2000">
                <a:latin typeface="MetaPlusNormal-Roman" charset="0"/>
                <a:cs typeface="ＭＳ Ｐゴシック" charset="0"/>
              </a:rPr>
              <a:t> genes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>
                <a:latin typeface="MetaPlusNormal-Roman" charset="0"/>
                <a:cs typeface="ＭＳ Ｐゴシック" charset="0"/>
              </a:rPr>
              <a:t>Mutually exclusive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AE90B-C860-D34C-94EB-959AA26BDA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1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ABB96-D3C2-AA47-9E76-D6A3AE3137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4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5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49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FF910B-CA17-6942-99B2-84A5ABDBA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2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8E99F9C-FAB9-CE46-934B-770397C20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44EE-D01A-CA45-BC5F-8D3EB43FCE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56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DB4E-2647-B54F-A452-DCC7C59DF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0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717E-4DCD-B24C-A27A-DDFBB1C42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38C-6B9C-CA4B-BB54-67E27D4235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75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0987-0140-F741-B772-078CDFA029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78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4AC-D743-7C4B-B033-DA5CB4EC71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9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11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0B41-FB94-BB49-86C6-DDF8ADDE3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2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4154-DC29-1044-ACA7-655DBA8CFD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8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5341-2192-F040-9345-FFE1B3AE61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4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5387-82E5-5344-B532-30498F2504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88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62DA-B187-4443-BDC1-99FC9CE8D1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5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64191-F4AF-414C-A2B9-933A6CDDF655}" type="datetime1">
              <a:rPr lang="en-US" smtClean="0">
                <a:solidFill>
                  <a:srgbClr val="000000"/>
                </a:solidFill>
              </a:rPr>
              <a:t>6/20/19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6633-DF8A-7340-9B00-D602AD5E8D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2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23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12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5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9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8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2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04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95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9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90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85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74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6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2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12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95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4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9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74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6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2F54495-01D2-CE41-A8F7-C9050B11C4F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55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FD2EA-8000-2144-A85A-D30AF98C26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2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0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7799-1F9F-BD47-A4BD-2CDB41BA74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8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23C96-8992-1A4F-9006-98B2388369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49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A1E-499A-1645-BBA5-A05EBC0DB8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1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302C7-617E-4940-9E31-A479836F75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33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48F7-A92E-624D-90D1-D138256F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94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3662-3398-0046-9CEA-DBC0EFBF9A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10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1F82-D662-2749-B335-17E922F44D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50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C1AE-E5FA-CE41-B062-A68CC4F668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6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12BB-59C9-6C45-B372-C3925803AF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73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926C-BC73-2C44-B52B-9F5D163101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9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029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308B6-2820-4F4A-A2CA-2A1F0E7855D4}" type="datetime1">
              <a:rPr lang="en-US" smtClean="0">
                <a:solidFill>
                  <a:srgbClr val="000000"/>
                </a:solidFill>
              </a:rPr>
              <a:t>6/20/19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76633-DF8A-7340-9B00-D602AD5E8D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3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76767" y="5838825"/>
            <a:ext cx="11370733" cy="7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5919813"/>
            <a:ext cx="194098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687" y="714352"/>
            <a:ext cx="10363200" cy="35276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90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D13D-6778-3F43-BA38-AA5D9386AFA8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85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47C5-5DDA-F24C-841D-D90208C8F00B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6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5F10-1C9A-844B-A0D0-F640EDA7242B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71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409C-28A2-B443-8801-7681E75A77F5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38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9D5-6F3E-9944-9A3A-13C81645EA38}" type="datetime1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52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E640-E2A2-F94B-B3BA-F3199E3EFD68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0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E5E-C303-E549-917F-4286A4FA9C42}" type="datetime1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1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CF78-7DED-BE4D-97C7-C22518AE4896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1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40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C16D-622E-1C4D-B319-AB3965F82495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38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594B-16CA-E449-BF2A-AFCE55B605F7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1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24AC-FB01-EF42-99AE-69F647A37AF2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12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76767" y="5838825"/>
            <a:ext cx="11370733" cy="7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5919813"/>
            <a:ext cx="194098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687" y="714352"/>
            <a:ext cx="10363200" cy="35276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15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D59FC-AA72-DB47-B7EB-0829A5FD83D8}" type="datetimeFigureOut">
              <a:rPr lang="en-US" smtClean="0"/>
              <a:pPr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5F910-18DB-244A-A1F5-B938B7CC1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014F269-EC47-B54A-B932-7BB7A3F112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5BBC5-4AEB-834A-ADA6-ADF04C064BA7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C24B9-ED89-214A-B1D2-97589F368EF0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71A9C-3C47-E743-9758-A04B4787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1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F9150-1FB3-E747-8AE7-5528749C92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6/20/19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442-9311-994C-9EDA-08748302F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71B3D-16D3-BA4A-A76D-8D7DC3B075F4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CA72-8660-A744-A1E7-6735FAEAB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2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Rare Ovarian Cancers: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 We Making Progress?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David M. Gershenson, MD</a:t>
            </a:r>
          </a:p>
          <a:p>
            <a:r>
              <a:rPr lang="en-US" b="1" dirty="0"/>
              <a:t>The University of Texas 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98536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D23B-AE30-254F-AD88-7334F988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Hormonal Therapy for Recurrent GCT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0EA18-ED6D-2345-BD84-C8C81D5EC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" y="1663145"/>
            <a:ext cx="11919858" cy="3550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8084B-8DCB-7D46-911C-33321B1AEA57}"/>
              </a:ext>
            </a:extLst>
          </p:cNvPr>
          <p:cNvSpPr txBox="1"/>
          <p:nvPr/>
        </p:nvSpPr>
        <p:spPr>
          <a:xfrm>
            <a:off x="8817429" y="5344885"/>
            <a:ext cx="205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Meurs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Gynecol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Oncol 2014</a:t>
            </a:r>
          </a:p>
        </p:txBody>
      </p:sp>
    </p:spTree>
    <p:extLst>
      <p:ext uri="{BB962C8B-B14F-4D97-AF65-F5344CB8AC3E}">
        <p14:creationId xmlns:p14="http://schemas.microsoft.com/office/powerpoint/2010/main" val="40072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20 at 8.3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4774"/>
            <a:ext cx="9144000" cy="5273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9855" y="541230"/>
            <a:ext cx="246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GOG 251</a:t>
            </a:r>
          </a:p>
        </p:txBody>
      </p:sp>
    </p:spTree>
    <p:extLst>
      <p:ext uri="{BB962C8B-B14F-4D97-AF65-F5344CB8AC3E}">
        <p14:creationId xmlns:p14="http://schemas.microsoft.com/office/powerpoint/2010/main" val="379767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Epithelial Ovarian Cancer</a:t>
            </a:r>
          </a:p>
        </p:txBody>
      </p:sp>
      <p:pic>
        <p:nvPicPr>
          <p:cNvPr id="5" name="Content Placeholder 4" descr="Screen Shot 2012-02-26 at 6.39.3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3" b="13253"/>
          <a:stretch>
            <a:fillRect/>
          </a:stretch>
        </p:blipFill>
        <p:spPr>
          <a:xfrm>
            <a:off x="4546602" y="1443038"/>
            <a:ext cx="3035300" cy="1669298"/>
          </a:xfrm>
        </p:spPr>
      </p:pic>
      <p:pic>
        <p:nvPicPr>
          <p:cNvPr id="7" name="Picture 6" descr="Screen Shot 2012-02-26 at 6.42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5" y="3647142"/>
            <a:ext cx="2769481" cy="1879600"/>
          </a:xfrm>
          <a:prstGeom prst="rect">
            <a:avLst/>
          </a:prstGeom>
        </p:spPr>
      </p:pic>
      <p:pic>
        <p:nvPicPr>
          <p:cNvPr id="8" name="Picture 7" descr="Screen Shot 2012-02-26 at 6.46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60" y="3575059"/>
            <a:ext cx="2517740" cy="1949450"/>
          </a:xfrm>
          <a:prstGeom prst="rect">
            <a:avLst/>
          </a:prstGeom>
        </p:spPr>
      </p:pic>
      <p:pic>
        <p:nvPicPr>
          <p:cNvPr id="9" name="Picture 8" descr="Screen Shot 2012-02-26 at 6.48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20" y="3587803"/>
            <a:ext cx="2546207" cy="1981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0801" y="3112336"/>
            <a:ext cx="19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High-Grade Serous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2400" y="5645163"/>
            <a:ext cx="106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3100" y="5645163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Mucinous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20" y="564516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Low-Grade Serous</a:t>
            </a:r>
          </a:p>
        </p:txBody>
      </p:sp>
    </p:spTree>
    <p:extLst>
      <p:ext uri="{BB962C8B-B14F-4D97-AF65-F5344CB8AC3E}">
        <p14:creationId xmlns:p14="http://schemas.microsoft.com/office/powerpoint/2010/main" val="407224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4"/>
          <p:cNvGrpSpPr>
            <a:grpSpLocks/>
          </p:cNvGrpSpPr>
          <p:nvPr/>
        </p:nvGrpSpPr>
        <p:grpSpPr bwMode="auto">
          <a:xfrm>
            <a:off x="2186583" y="996957"/>
            <a:ext cx="7592020" cy="5522913"/>
            <a:chOff x="1600404" y="1099830"/>
            <a:chExt cx="7592124" cy="5523270"/>
          </a:xfrm>
        </p:grpSpPr>
        <p:pic>
          <p:nvPicPr>
            <p:cNvPr id="2150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404" y="1099830"/>
              <a:ext cx="7592124" cy="552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8" name="TextBox 3"/>
            <p:cNvSpPr txBox="1">
              <a:spLocks noChangeArrowheads="1"/>
            </p:cNvSpPr>
            <p:nvPr/>
          </p:nvSpPr>
          <p:spPr bwMode="auto">
            <a:xfrm>
              <a:off x="1872032" y="1490153"/>
              <a:ext cx="4570545" cy="523254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MS PGothic" pitchFamily="34" charset="-128"/>
                </a:defRPr>
              </a:lvl9pPr>
            </a:lstStyle>
            <a:p>
              <a:pPr marL="0" marR="0" lvl="0" indent="0" algn="l" defTabSz="91429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Calibri" pitchFamily="34" charset="0"/>
                </a:rPr>
                <a:t>Individualized Cancer Therapy</a:t>
              </a:r>
            </a:p>
          </p:txBody>
        </p:sp>
      </p:grpSp>
      <p:sp>
        <p:nvSpPr>
          <p:cNvPr id="21506" name="Title 8"/>
          <p:cNvSpPr>
            <a:spLocks noGrp="1"/>
          </p:cNvSpPr>
          <p:nvPr>
            <p:ph type="title"/>
          </p:nvPr>
        </p:nvSpPr>
        <p:spPr>
          <a:xfrm>
            <a:off x="755545" y="161930"/>
            <a:ext cx="10667999" cy="83502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Implementing a Targeted Therapy Strategy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88822" y="6188259"/>
            <a:ext cx="2201447" cy="5232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txBody>
          <a:bodyPr wrap="none" lIns="91429" tIns="45714" rIns="91429" bIns="45714" rtlCol="0">
            <a:spAutoFit/>
          </a:bodyPr>
          <a:lstStyle/>
          <a:p>
            <a:pPr marL="0" marR="0" lvl="0" indent="0" algn="ctr" defTabSz="457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BIOMARKERS</a:t>
            </a:r>
          </a:p>
        </p:txBody>
      </p:sp>
    </p:spTree>
    <p:extLst>
      <p:ext uri="{BB962C8B-B14F-4D97-AF65-F5344CB8AC3E}">
        <p14:creationId xmlns:p14="http://schemas.microsoft.com/office/powerpoint/2010/main" val="344042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46313" y="2906716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Mucinous carcinoma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46313" y="2620983"/>
            <a:ext cx="7772400" cy="1500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2-26 at 6.4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60" y="4121159"/>
            <a:ext cx="2517740" cy="1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71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66850" y="152400"/>
            <a:ext cx="92583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Mucinous Ovarian Cancer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20090" y="1451610"/>
            <a:ext cx="10847070" cy="4457066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Mucinous tumors account for 12-15% of all ovarian neoplasms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Majority of mucinous ovarian tumors are benign (75%), whereas borderline (LMP) and carcinomas account for 10% and 15%, respectively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Mucinous carcinomas account for 5% of advanced stage EOC but 25% of stage I EOC (90% 5-yr. survival)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There is both pathologic and molecular evidence suggesting that mucinous ovarian cancer  progresses from a benign tumor to an LMP tumor  before developing into a carcinoma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0850166" y="3065463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Mucinous Carcinoma: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Molecular Biomarkers</a:t>
            </a:r>
          </a:p>
        </p:txBody>
      </p:sp>
      <p:pic>
        <p:nvPicPr>
          <p:cNvPr id="5" name="Content Placeholder 4" descr="Screen Shot 2012-02-26 at 1.43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" r="-121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281987" y="6126179"/>
            <a:ext cx="192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/>
              </a:rPr>
              <a:t>Kelemen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Köbel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Lancet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Oncol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574006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Survival: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Mucinous Carcinoma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HGSC</a:t>
            </a:r>
          </a:p>
        </p:txBody>
      </p:sp>
      <p:pic>
        <p:nvPicPr>
          <p:cNvPr id="5" name="Content Placeholder 4" descr="Screen Shot 2012-02-26 at 1.39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99" r="-16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284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1537932" y="457201"/>
            <a:ext cx="91304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mEOC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/GOG 241: A Randomized Phase III Trial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Capecitabine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Oxaliplatin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vs. Paclitaxel/Carboplatin +/-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Bevacizumab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in Patients with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Previously Untreated Mucinous Ovarian Cancer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8604" y="1645741"/>
            <a:ext cx="2396667" cy="1109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 II-IV or Recurrent Stage I Mucinous Carcinoma of Ovary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 = 332)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3258" y="3184152"/>
            <a:ext cx="2915348" cy="1109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Carboplatin AUC 5/6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Paclitaxel 175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6 cycles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65277" y="3184152"/>
            <a:ext cx="2933235" cy="1109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Oxaliplatin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130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Capecitabine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850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6 cycles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7086" y="5080331"/>
            <a:ext cx="1699129" cy="8765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mg/kg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Q. 3 wk. X 6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0841" y="5080331"/>
            <a:ext cx="1770672" cy="8765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8018" y="5080331"/>
            <a:ext cx="1770672" cy="8765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mg/kg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Q. 3 wk. X 6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05431" y="5080331"/>
            <a:ext cx="1770672" cy="8765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2" idx="2"/>
          </p:cNvCxnSpPr>
          <p:nvPr/>
        </p:nvCxnSpPr>
        <p:spPr>
          <a:xfrm flipH="1">
            <a:off x="4868602" y="2754844"/>
            <a:ext cx="1198334" cy="429325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" idx="2"/>
          </p:cNvCxnSpPr>
          <p:nvPr/>
        </p:nvCxnSpPr>
        <p:spPr>
          <a:xfrm>
            <a:off x="6066945" y="2754844"/>
            <a:ext cx="1198333" cy="429325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2"/>
          </p:cNvCxnSpPr>
          <p:nvPr/>
        </p:nvCxnSpPr>
        <p:spPr>
          <a:xfrm flipH="1">
            <a:off x="2579258" y="4293255"/>
            <a:ext cx="831679" cy="78709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3" idx="2"/>
            <a:endCxn id="6" idx="0"/>
          </p:cNvCxnSpPr>
          <p:nvPr/>
        </p:nvCxnSpPr>
        <p:spPr>
          <a:xfrm>
            <a:off x="3410937" y="4293255"/>
            <a:ext cx="1055249" cy="78709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9" idx="0"/>
          </p:cNvCxnSpPr>
          <p:nvPr/>
        </p:nvCxnSpPr>
        <p:spPr>
          <a:xfrm flipH="1">
            <a:off x="7623354" y="4293255"/>
            <a:ext cx="1108532" cy="78709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2"/>
            <a:endCxn id="10" idx="0"/>
          </p:cNvCxnSpPr>
          <p:nvPr/>
        </p:nvCxnSpPr>
        <p:spPr>
          <a:xfrm>
            <a:off x="8731895" y="4293255"/>
            <a:ext cx="858881" cy="78709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83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C621-6EAB-6E4D-8273-78E12B3C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mEOC</a:t>
            </a:r>
            <a:r>
              <a:rPr lang="en-US" b="1" dirty="0">
                <a:solidFill>
                  <a:srgbClr val="FF0000"/>
                </a:solidFill>
              </a:rPr>
              <a:t>/GOG 0241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2E96-5BCE-354D-84E1-58D75057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Target accrual = 332</a:t>
            </a:r>
          </a:p>
          <a:p>
            <a:r>
              <a:rPr lang="en-US" b="1" dirty="0"/>
              <a:t>Closed early for slow accrual: Only 50 pts accrued (34 UK, 16 US)</a:t>
            </a:r>
          </a:p>
          <a:p>
            <a:r>
              <a:rPr lang="en-US" b="1" dirty="0"/>
              <a:t>40/50 cases available for central pathology review: Only 18 (45%) were diagnosed as primary mucinous ovarian cancer</a:t>
            </a:r>
          </a:p>
          <a:p>
            <a:r>
              <a:rPr lang="en-US" b="1" dirty="0"/>
              <a:t>Neither of experimental regimens (</a:t>
            </a:r>
            <a:r>
              <a:rPr lang="en-US" b="1" dirty="0" err="1"/>
              <a:t>Oxal</a:t>
            </a:r>
            <a:r>
              <a:rPr lang="en-US" b="1" dirty="0"/>
              <a:t>/Cape vs. Pac/Carbo or Bev versus no Bev) clearly improved OS or PFS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826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8220-E839-D548-A483-2EA2FD07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Disclosure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F835B-41AD-D04C-8F64-85E3B8F9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" y="2012968"/>
            <a:ext cx="10972800" cy="4525963"/>
          </a:xfrm>
        </p:spPr>
        <p:txBody>
          <a:bodyPr/>
          <a:lstStyle/>
          <a:p>
            <a:r>
              <a:rPr lang="en-US" b="1" dirty="0"/>
              <a:t>Employment: University of Texas MD Anderson Cancer Center</a:t>
            </a:r>
          </a:p>
          <a:p>
            <a:r>
              <a:rPr lang="en-US" b="1" dirty="0"/>
              <a:t>Grant Support: NCI (NRG Oncology), Novartis</a:t>
            </a:r>
          </a:p>
          <a:p>
            <a:r>
              <a:rPr lang="en-US" b="1" dirty="0"/>
              <a:t>Consulting Agreement: Genentech</a:t>
            </a:r>
          </a:p>
          <a:p>
            <a:r>
              <a:rPr lang="en-US" b="1" dirty="0"/>
              <a:t>Royalties: Elsevier, UpToDate</a:t>
            </a:r>
          </a:p>
          <a:p>
            <a:r>
              <a:rPr lang="en-US" b="1" dirty="0"/>
              <a:t>Equity Interests: Biogen, Celgene, Johnson &amp; Johnson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F8C97-30E3-434C-B85B-FC7D0BBB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CA72-8660-A744-A1E7-6735FAEAB4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FE803-8E50-CD49-B7A8-D2225193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3" y="138722"/>
            <a:ext cx="11238547" cy="66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2834-B68B-B641-9886-1C387709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Mucinous Carcinoma: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2AD9-1299-BA44-92FD-5E207E59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Advanced stage mucinous carcinoma is rarer than originally thought</a:t>
            </a:r>
          </a:p>
          <a:p>
            <a:r>
              <a:rPr lang="en-US" b="1" dirty="0"/>
              <a:t>Path for progress: Smaller phase II trials or basket trials</a:t>
            </a:r>
          </a:p>
          <a:p>
            <a:r>
              <a:rPr lang="en-US" b="1" dirty="0"/>
              <a:t>Prospective central pathology review is essential</a:t>
            </a:r>
          </a:p>
          <a:p>
            <a:r>
              <a:rPr lang="en-US" b="1" dirty="0"/>
              <a:t>Potential trials:</a:t>
            </a:r>
          </a:p>
          <a:p>
            <a:pPr lvl="1"/>
            <a:r>
              <a:rPr lang="en-US" b="1" dirty="0"/>
              <a:t>Targeting KRAS mutations</a:t>
            </a:r>
          </a:p>
          <a:p>
            <a:pPr lvl="1"/>
            <a:r>
              <a:rPr lang="en-US" b="1" dirty="0"/>
              <a:t>Targeting HER-2/</a:t>
            </a:r>
            <a:r>
              <a:rPr lang="en-US" b="1" dirty="0" err="1"/>
              <a:t>neu</a:t>
            </a:r>
            <a:r>
              <a:rPr lang="en-US" b="1" dirty="0"/>
              <a:t> amplification</a:t>
            </a:r>
          </a:p>
          <a:p>
            <a:pPr lvl="1"/>
            <a:r>
              <a:rPr lang="en-US" b="1" dirty="0"/>
              <a:t>Immunotherapy: Pts whose tumors have high CD8+ tumor-infiltrating lymphocytes have improved survival</a:t>
            </a:r>
          </a:p>
          <a:p>
            <a:pPr lvl="1"/>
            <a:r>
              <a:rPr lang="en-US" b="1" dirty="0"/>
              <a:t>PI3K/mTOR + MEK inhibitors show synergistic anti-tumor effects preclinically</a:t>
            </a:r>
          </a:p>
          <a:p>
            <a:pPr lvl="1"/>
            <a:r>
              <a:rPr lang="en-US" b="1" dirty="0"/>
              <a:t>Oxaliplatin + </a:t>
            </a:r>
            <a:r>
              <a:rPr lang="en-US" b="1" dirty="0" err="1"/>
              <a:t>dasatinib</a:t>
            </a:r>
            <a:r>
              <a:rPr lang="en-US" b="1" dirty="0"/>
              <a:t> reduces cancer cell viability and promotes apoptosis in human </a:t>
            </a:r>
            <a:r>
              <a:rPr lang="en-US" b="1" dirty="0" err="1"/>
              <a:t>mEOC</a:t>
            </a:r>
            <a:r>
              <a:rPr lang="en-US" b="1" dirty="0"/>
              <a:t> cell lines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1496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6313" y="2730531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Clear cell carcinoma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99136" y="2313944"/>
            <a:ext cx="7772400" cy="1500187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6" name="Picture 5" descr="Screen Shot 2012-02-26 at 6.4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85" y="3829767"/>
            <a:ext cx="2769481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91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38300" y="251460"/>
            <a:ext cx="9086850" cy="990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Clear Cell Ovarian Carcinoma (CCC)</a:t>
            </a:r>
          </a:p>
        </p:txBody>
      </p:sp>
      <p:sp>
        <p:nvSpPr>
          <p:cNvPr id="159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466850" y="1427496"/>
            <a:ext cx="9258300" cy="44989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Clear cell cancer  accounts for 5-10% of all ovarian neoplasms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Thought to arise from endometriosis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Most patients present with disease at early stage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Associated with higher incidence of: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Thromboembolic phenomena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b="1" dirty="0" err="1">
                <a:latin typeface="Arial" charset="0"/>
                <a:ea typeface="ＭＳ Ｐゴシック" charset="0"/>
                <a:cs typeface="Arial" charset="0"/>
              </a:rPr>
              <a:t>Hypercalcemia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0850166" y="3065463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3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Clear Cell Carcinoma: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Key Pathways &amp; Potential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ARID1A mutation 50%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PI3K/AKT/mTOR pathway 30-40%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Angiogenesis pathway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PD-1 and PD-L1</a:t>
            </a:r>
          </a:p>
          <a:p>
            <a:pPr>
              <a:lnSpc>
                <a:spcPct val="120000"/>
              </a:lnSpc>
            </a:pPr>
            <a:r>
              <a:rPr lang="en-US" b="1" dirty="0"/>
              <a:t>HNF-1β upregulation 100%</a:t>
            </a:r>
          </a:p>
          <a:p>
            <a:pPr>
              <a:lnSpc>
                <a:spcPct val="120000"/>
              </a:lnSpc>
            </a:pPr>
            <a:r>
              <a:rPr lang="en-US" b="1" dirty="0"/>
              <a:t>IL6-HIF-1α pathway upregulation 50%</a:t>
            </a:r>
          </a:p>
          <a:p>
            <a:pPr>
              <a:lnSpc>
                <a:spcPct val="120000"/>
              </a:lnSpc>
            </a:pPr>
            <a:r>
              <a:rPr lang="en-US" b="1" dirty="0"/>
              <a:t>MET amplification 20-30%</a:t>
            </a:r>
          </a:p>
          <a:p>
            <a:pPr>
              <a:lnSpc>
                <a:spcPct val="120000"/>
              </a:lnSpc>
            </a:pPr>
            <a:r>
              <a:rPr lang="en-US" b="1" dirty="0"/>
              <a:t>HER-2 amplification 14%</a:t>
            </a:r>
          </a:p>
          <a:p>
            <a:pPr>
              <a:lnSpc>
                <a:spcPct val="120000"/>
              </a:lnSpc>
            </a:pPr>
            <a:r>
              <a:rPr lang="en-US" b="1" dirty="0"/>
              <a:t>PPM1D amplification 10%</a:t>
            </a:r>
          </a:p>
          <a:p>
            <a:pPr>
              <a:lnSpc>
                <a:spcPct val="120000"/>
              </a:lnSpc>
            </a:pPr>
            <a:r>
              <a:rPr lang="en-US" b="1" dirty="0"/>
              <a:t>Microsatellite instability (MSI) 7-18%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F442-9311-994C-9EDA-08748302F5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34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OS in Early Stage EOC: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CCC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HGSC</a:t>
            </a:r>
          </a:p>
        </p:txBody>
      </p:sp>
      <p:pic>
        <p:nvPicPr>
          <p:cNvPr id="4" name="Content Placeholder 3" descr="Screen Shot 2012-02-26 at 10.50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7" r="-611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318504" y="5986506"/>
            <a:ext cx="206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 et 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Gynecol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8570C-7F20-DD4F-B101-66D14FB1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OS in Advanced Stage EOC: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CCC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HGSC</a:t>
            </a:r>
          </a:p>
        </p:txBody>
      </p:sp>
      <p:pic>
        <p:nvPicPr>
          <p:cNvPr id="4" name="Content Placeholder 3" descr="Screen Shot 2012-02-26 at 10.56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6" r="-1177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339320" y="5935706"/>
            <a:ext cx="206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 et 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Gynecol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4241942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EF5C-4524-2841-9BB9-7504E91E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42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Clear Cell Carcinoma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ED8698-09F4-5C40-A371-C60E05FB2D1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75056"/>
          <a:ext cx="10972800" cy="3955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5992064"/>
                    </a:ext>
                  </a:extLst>
                </a:gridCol>
                <a:gridCol w="1520414">
                  <a:extLst>
                    <a:ext uri="{9D8B030D-6E8A-4147-A177-3AD203B41FA5}">
                      <a16:colId xmlns:a16="http://schemas.microsoft.com/office/drawing/2014/main" val="2039491898"/>
                    </a:ext>
                  </a:extLst>
                </a:gridCol>
                <a:gridCol w="1516828">
                  <a:extLst>
                    <a:ext uri="{9D8B030D-6E8A-4147-A177-3AD203B41FA5}">
                      <a16:colId xmlns:a16="http://schemas.microsoft.com/office/drawing/2014/main" val="3288839176"/>
                    </a:ext>
                  </a:extLst>
                </a:gridCol>
                <a:gridCol w="882127">
                  <a:extLst>
                    <a:ext uri="{9D8B030D-6E8A-4147-A177-3AD203B41FA5}">
                      <a16:colId xmlns:a16="http://schemas.microsoft.com/office/drawing/2014/main" val="3547743672"/>
                    </a:ext>
                  </a:extLst>
                </a:gridCol>
                <a:gridCol w="2517874">
                  <a:extLst>
                    <a:ext uri="{9D8B030D-6E8A-4147-A177-3AD203B41FA5}">
                      <a16:colId xmlns:a16="http://schemas.microsoft.com/office/drawing/2014/main" val="3688499337"/>
                    </a:ext>
                  </a:extLst>
                </a:gridCol>
                <a:gridCol w="2706757">
                  <a:extLst>
                    <a:ext uri="{9D8B030D-6E8A-4147-A177-3AD203B41FA5}">
                      <a16:colId xmlns:a16="http://schemas.microsoft.com/office/drawing/2014/main" val="169220874"/>
                    </a:ext>
                  </a:extLst>
                </a:gridCol>
              </a:tblGrid>
              <a:tr h="3502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Pts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017461"/>
                  </a:ext>
                </a:extLst>
              </a:tr>
              <a:tr h="8756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JGOG3017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First-line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Irinotecan/Cisplatin</a:t>
                      </a:r>
                    </a:p>
                    <a:p>
                      <a:pPr algn="ctr"/>
                      <a:r>
                        <a:rPr lang="en-US" sz="1600" dirty="0"/>
                        <a:t>vs</a:t>
                      </a:r>
                    </a:p>
                    <a:p>
                      <a:pPr algn="ctr"/>
                      <a:r>
                        <a:rPr lang="en-US" sz="1600" dirty="0"/>
                        <a:t>Paclitaxel/Carboplatin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2-yr OS = 85.5% vs 87.4% (NS)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929621"/>
                  </a:ext>
                </a:extLst>
              </a:tr>
              <a:tr h="8756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GOG 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First-line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Paclitaxel/Carboplatin + </a:t>
                      </a:r>
                      <a:r>
                        <a:rPr lang="en-US" sz="1600" dirty="0" err="1"/>
                        <a:t>Temsirolimus</a:t>
                      </a:r>
                      <a:r>
                        <a:rPr lang="en-US" sz="1600" dirty="0"/>
                        <a:t> → </a:t>
                      </a:r>
                      <a:r>
                        <a:rPr lang="en-US" sz="1600" dirty="0" err="1"/>
                        <a:t>Temsirolimus</a:t>
                      </a:r>
                      <a:r>
                        <a:rPr lang="en-US" sz="1600" dirty="0"/>
                        <a:t> maintenance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54% with PFS &gt; 12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No better than historical controls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217029"/>
                  </a:ext>
                </a:extLst>
              </a:tr>
              <a:tr h="6129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GOG 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Sunitinib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ORR = 6.7%</a:t>
                      </a:r>
                    </a:p>
                    <a:p>
                      <a:pPr algn="ctr"/>
                      <a:r>
                        <a:rPr lang="en-US" sz="1600" dirty="0"/>
                        <a:t>Median PFS = 2.7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949460"/>
                  </a:ext>
                </a:extLst>
              </a:tr>
              <a:tr h="6129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NRG-GY-001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Cabozantinib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ORR = 0%</a:t>
                      </a:r>
                    </a:p>
                    <a:p>
                      <a:pPr algn="ctr"/>
                      <a:r>
                        <a:rPr lang="en-US" sz="1600" dirty="0"/>
                        <a:t>Median PFS = 3.6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47606"/>
                  </a:ext>
                </a:extLst>
              </a:tr>
              <a:tr h="6129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Princess Margaret</a:t>
                      </a:r>
                    </a:p>
                    <a:p>
                      <a:pPr algn="ctr"/>
                      <a:r>
                        <a:rPr lang="en-US" sz="1600" dirty="0"/>
                        <a:t>Cancer Centre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ENMD-2076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ORR = 5%</a:t>
                      </a:r>
                    </a:p>
                    <a:p>
                      <a:pPr algn="ctr"/>
                      <a:r>
                        <a:rPr lang="en-US" sz="1600" dirty="0"/>
                        <a:t>Median PFS = 3.7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686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93D0-FB4F-1C48-90E7-E5B4F0BA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F442-9311-994C-9EDA-08748302F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5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EF5C-4524-2841-9BB9-7504E91E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Clear Cell Carcinoma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ED8698-09F4-5C40-A371-C60E05FB2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38484"/>
              </p:ext>
            </p:extLst>
          </p:nvPr>
        </p:nvGraphicFramePr>
        <p:xfrm>
          <a:off x="609600" y="1923696"/>
          <a:ext cx="10972800" cy="26424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5992064"/>
                    </a:ext>
                  </a:extLst>
                </a:gridCol>
                <a:gridCol w="1520414">
                  <a:extLst>
                    <a:ext uri="{9D8B030D-6E8A-4147-A177-3AD203B41FA5}">
                      <a16:colId xmlns:a16="http://schemas.microsoft.com/office/drawing/2014/main" val="2039491898"/>
                    </a:ext>
                  </a:extLst>
                </a:gridCol>
                <a:gridCol w="1516828">
                  <a:extLst>
                    <a:ext uri="{9D8B030D-6E8A-4147-A177-3AD203B41FA5}">
                      <a16:colId xmlns:a16="http://schemas.microsoft.com/office/drawing/2014/main" val="3288839176"/>
                    </a:ext>
                  </a:extLst>
                </a:gridCol>
                <a:gridCol w="882127">
                  <a:extLst>
                    <a:ext uri="{9D8B030D-6E8A-4147-A177-3AD203B41FA5}">
                      <a16:colId xmlns:a16="http://schemas.microsoft.com/office/drawing/2014/main" val="3547743672"/>
                    </a:ext>
                  </a:extLst>
                </a:gridCol>
                <a:gridCol w="2517874">
                  <a:extLst>
                    <a:ext uri="{9D8B030D-6E8A-4147-A177-3AD203B41FA5}">
                      <a16:colId xmlns:a16="http://schemas.microsoft.com/office/drawing/2014/main" val="3688499337"/>
                    </a:ext>
                  </a:extLst>
                </a:gridCol>
                <a:gridCol w="2706757">
                  <a:extLst>
                    <a:ext uri="{9D8B030D-6E8A-4147-A177-3AD203B41FA5}">
                      <a16:colId xmlns:a16="http://schemas.microsoft.com/office/drawing/2014/main" val="169220874"/>
                    </a:ext>
                  </a:extLst>
                </a:gridCol>
              </a:tblGrid>
              <a:tr h="3502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Pts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017461"/>
                  </a:ext>
                </a:extLst>
              </a:tr>
              <a:tr h="3502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GOG 283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Dasatinib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Pending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9736"/>
                  </a:ext>
                </a:extLst>
              </a:tr>
              <a:tr h="3502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NiCCC</a:t>
                      </a:r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Randomized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Nintedanib</a:t>
                      </a:r>
                      <a:r>
                        <a:rPr lang="en-US" sz="1600" dirty="0"/>
                        <a:t> vs SOC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254074"/>
                  </a:ext>
                </a:extLst>
              </a:tr>
              <a:tr h="3502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NRG-GY-014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 (basket)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Tazemetostat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355154"/>
                  </a:ext>
                </a:extLst>
              </a:tr>
              <a:tr h="6129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NRG-GY-016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Pembrolizumab + </a:t>
                      </a:r>
                      <a:r>
                        <a:rPr lang="en-US" sz="1600" dirty="0" err="1"/>
                        <a:t>Epacadostat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762968"/>
                  </a:ext>
                </a:extLst>
              </a:tr>
              <a:tr h="6129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ATARI/NCRI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AZD6738 +/- </a:t>
                      </a:r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yet 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0625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93D0-FB4F-1C48-90E7-E5B4F0BA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F442-9311-994C-9EDA-08748302F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67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Nivolumab</a:t>
            </a:r>
            <a:r>
              <a:rPr lang="en-US" b="1" dirty="0">
                <a:solidFill>
                  <a:srgbClr val="FF0000"/>
                </a:solidFill>
              </a:rPr>
              <a:t> in Platinum-Resistant EOC</a:t>
            </a:r>
          </a:p>
        </p:txBody>
      </p:sp>
      <p:pic>
        <p:nvPicPr>
          <p:cNvPr id="6" name="Picture 5" descr="Screen Shot 2016-04-13 at 10.18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21" y="2936082"/>
            <a:ext cx="8619736" cy="2385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3121" y="1643420"/>
            <a:ext cx="88024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y/o woman with recurrent, platinum-resistant clear cell carcinoma of ovary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Treated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Nivolumab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after 3 lines of conventional chemotherapy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continues to be in CR after 1-year course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1755" y="5633818"/>
            <a:ext cx="2311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Hamanishi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296904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374E-350C-444A-A811-1D6D3FB9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Ovarian Sex Cord-Stromal Tumors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6C812B-890B-9C4D-922F-C47B19FAE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012965"/>
              </p:ext>
            </p:extLst>
          </p:nvPr>
        </p:nvGraphicFramePr>
        <p:xfrm>
          <a:off x="665018" y="1825625"/>
          <a:ext cx="10688782" cy="426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F95EE9-867F-694D-812C-5F80492641DE}"/>
              </a:ext>
            </a:extLst>
          </p:cNvPr>
          <p:cNvSpPr txBox="1"/>
          <p:nvPr/>
        </p:nvSpPr>
        <p:spPr>
          <a:xfrm>
            <a:off x="2576945" y="6183783"/>
            <a:ext cx="254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Granulosa-Theca Tumors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3172D-0075-7A4D-BF90-800B663DEB0B}"/>
              </a:ext>
            </a:extLst>
          </p:cNvPr>
          <p:cNvSpPr txBox="1"/>
          <p:nvPr/>
        </p:nvSpPr>
        <p:spPr>
          <a:xfrm>
            <a:off x="7053942" y="6183783"/>
            <a:ext cx="264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Sertoli-Leydig Cell Tumors</a:t>
            </a:r>
          </a:p>
        </p:txBody>
      </p:sp>
    </p:spTree>
    <p:extLst>
      <p:ext uri="{BB962C8B-B14F-4D97-AF65-F5344CB8AC3E}">
        <p14:creationId xmlns:p14="http://schemas.microsoft.com/office/powerpoint/2010/main" val="2118882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15947-0E9B-CF47-9C2D-1977DB2C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3" y="125730"/>
            <a:ext cx="11258257" cy="65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00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72AF-69F5-D845-AE6E-21037A316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Clear Cell Carcinoma: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A4C8-3488-FC4F-988B-6BCC253C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Continue to conduct phase II or basket trials</a:t>
            </a:r>
          </a:p>
          <a:p>
            <a:r>
              <a:rPr lang="en-US" sz="3600" b="1" dirty="0"/>
              <a:t>Targets of most interest:</a:t>
            </a:r>
          </a:p>
          <a:p>
            <a:pPr lvl="1"/>
            <a:r>
              <a:rPr lang="en-US" sz="3600" b="1" dirty="0"/>
              <a:t>PD-1 or PD-L1</a:t>
            </a:r>
          </a:p>
          <a:p>
            <a:pPr lvl="1"/>
            <a:r>
              <a:rPr lang="en-US" sz="3600" b="1" dirty="0"/>
              <a:t>ARID1A mutation</a:t>
            </a:r>
          </a:p>
          <a:p>
            <a:pPr lvl="1"/>
            <a:r>
              <a:rPr lang="en-US" sz="3600" b="1" dirty="0"/>
              <a:t>PI3K/AKT/mTOR pathway</a:t>
            </a:r>
          </a:p>
          <a:p>
            <a:pPr lvl="1"/>
            <a:r>
              <a:rPr lang="en-US" sz="3600" b="1" dirty="0"/>
              <a:t>Angiogenesis pathway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A91AD-E36C-DE4F-881C-5A4D5A31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F442-9311-994C-9EDA-08748302F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05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2944814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Low-grade serous carcinoma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6549" y="2875004"/>
            <a:ext cx="8686800" cy="16033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2-26 at 6.4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4" y="4478379"/>
            <a:ext cx="2546207" cy="19811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A01F442-9311-994C-9EDA-08748302F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264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822366" y="293915"/>
            <a:ext cx="10760034" cy="97179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ea typeface="ＭＳ Ｐゴシック" charset="0"/>
                <a:cs typeface="Arial" panose="020B0604020202020204" pitchFamily="34" charset="0"/>
              </a:rPr>
              <a:t>Low-Grade Serous Carcinoma (LGSC)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Comprises 10% of serous carcinomas</a:t>
            </a:r>
          </a:p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May arise de novo or as recurrence after serous LMP tumor</a:t>
            </a:r>
          </a:p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Characterized by younger age on average, relative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chemoresistance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, and prolonged OS compared to HGSC</a:t>
            </a:r>
          </a:p>
          <a:p>
            <a:pPr eaLnBrk="1" hangingPunct="1"/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1442" y="5018344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Crispens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Obstet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1442" y="4479779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Malpica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Am 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Surg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1443" y="5572254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Obstet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48418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76943" y="44231"/>
            <a:ext cx="11038114" cy="128667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ea typeface="ＭＳ Ｐゴシック" charset="0"/>
                <a:cs typeface="Arial" panose="020B0604020202020204" pitchFamily="34" charset="0"/>
              </a:rPr>
              <a:t>M.D. Anderson Binary Grading System</a:t>
            </a:r>
            <a:br>
              <a:rPr lang="en-US" sz="5400" b="1" dirty="0">
                <a:solidFill>
                  <a:srgbClr val="FF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ea typeface="ＭＳ Ｐゴシック" charset="0"/>
                <a:cs typeface="Arial" panose="020B0604020202020204" pitchFamily="34" charset="0"/>
              </a:rPr>
              <a:t>for Serous Carcinomas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838200" y="1512394"/>
            <a:ext cx="10515600" cy="4351338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Low Grade:</a:t>
            </a:r>
          </a:p>
          <a:p>
            <a:pPr lvl="1" eaLnBrk="1" hangingPunct="1">
              <a:buClr>
                <a:schemeClr val="tx1"/>
              </a:buClr>
            </a:pPr>
            <a:r>
              <a:rPr lang="en-US" sz="2800" b="1" dirty="0">
                <a:latin typeface="Arial" charset="0"/>
                <a:ea typeface="ＭＳ Ｐゴシック" charset="0"/>
              </a:rPr>
              <a:t>Mild to moderate nuclear atypia</a:t>
            </a:r>
          </a:p>
          <a:p>
            <a:pPr lvl="1" eaLnBrk="1" hangingPunct="1">
              <a:buClr>
                <a:schemeClr val="tx1"/>
              </a:buClr>
            </a:pPr>
            <a:r>
              <a:rPr lang="en-US" sz="2800" b="1" dirty="0">
                <a:latin typeface="Arial" charset="0"/>
                <a:ea typeface="ＭＳ Ｐゴシック" charset="0"/>
              </a:rPr>
              <a:t>Mitotic index of up to 12 mitoses/10 HPF (as secondary feature)</a:t>
            </a:r>
          </a:p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High Grade:</a:t>
            </a:r>
          </a:p>
          <a:p>
            <a:pPr lvl="1" eaLnBrk="1" hangingPunct="1">
              <a:buClr>
                <a:schemeClr val="tx1"/>
              </a:buClr>
            </a:pPr>
            <a:r>
              <a:rPr lang="en-US" sz="2800" b="1" dirty="0">
                <a:latin typeface="Arial" charset="0"/>
                <a:ea typeface="ＭＳ Ｐゴシック" charset="0"/>
              </a:rPr>
              <a:t>Marked nuclear atypia</a:t>
            </a:r>
          </a:p>
          <a:p>
            <a:pPr lvl="1" eaLnBrk="1" hangingPunct="1">
              <a:buClr>
                <a:schemeClr val="tx1"/>
              </a:buClr>
            </a:pPr>
            <a:r>
              <a:rPr lang="en-US" sz="2800" b="1" dirty="0">
                <a:latin typeface="Arial" charset="0"/>
                <a:ea typeface="ＭＳ Ｐゴシック" charset="0"/>
              </a:rPr>
              <a:t>Mitotic index of &gt; 12 mitoses/10 HPF (as secondary feature)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334254" y="5165675"/>
            <a:ext cx="2125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Malpica et 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 J Surg Pathol 2004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46" y="1512394"/>
            <a:ext cx="1231856" cy="736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46" y="3325495"/>
            <a:ext cx="1231856" cy="725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44674" y="5689243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Malpica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Am 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Surg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4948" y="5171272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Bodurka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Cancer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4674" y="6212811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Vang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Am 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Surg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0157" y="5683646"/>
            <a:ext cx="13468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2014 WHO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Classification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1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016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MAP Kinase Pathway</a:t>
            </a:r>
          </a:p>
        </p:txBody>
      </p:sp>
      <p:pic>
        <p:nvPicPr>
          <p:cNvPr id="9" name="Content Placeholder 8" descr="PIK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2131" r="1968" b="2282"/>
          <a:stretch/>
        </p:blipFill>
        <p:spPr>
          <a:xfrm>
            <a:off x="2209800" y="1785039"/>
            <a:ext cx="7315200" cy="4071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1889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Biology of LGSC: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Emerging Story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343890" y="1883339"/>
          <a:ext cx="9227128" cy="225941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06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587686502"/>
                    </a:ext>
                  </a:extLst>
                </a:gridCol>
              </a:tblGrid>
              <a:tr h="5648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Tumor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BRAF Mutation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KRAS Mutation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NRAS Mutation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Serous</a:t>
                      </a:r>
                      <a:r>
                        <a:rPr lang="en-US" baseline="0" dirty="0"/>
                        <a:t> BOT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20-40%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8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LGSC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5-10%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20-40%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9-26%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HGSC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0-14%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8FB1EF7-73C2-E844-ADF6-6961632F78D8}"/>
              </a:ext>
            </a:extLst>
          </p:cNvPr>
          <p:cNvSpPr/>
          <p:nvPr/>
        </p:nvSpPr>
        <p:spPr>
          <a:xfrm>
            <a:off x="6273502" y="4665954"/>
            <a:ext cx="1715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Wong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Am 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723E5-C9FF-F049-BFC1-AD68CF21395E}"/>
              </a:ext>
            </a:extLst>
          </p:cNvPr>
          <p:cNvSpPr/>
          <p:nvPr/>
        </p:nvSpPr>
        <p:spPr>
          <a:xfrm>
            <a:off x="6273502" y="5236744"/>
            <a:ext cx="1511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Grisham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Cancer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E0626-7CEB-1048-BD95-95DFB935626E}"/>
              </a:ext>
            </a:extLst>
          </p:cNvPr>
          <p:cNvSpPr/>
          <p:nvPr/>
        </p:nvSpPr>
        <p:spPr>
          <a:xfrm>
            <a:off x="6273502" y="5759964"/>
            <a:ext cx="1479176" cy="53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Jones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278E1-8C9E-794C-ADBA-B0C4926D0C91}"/>
              </a:ext>
            </a:extLst>
          </p:cNvPr>
          <p:cNvSpPr/>
          <p:nvPr/>
        </p:nvSpPr>
        <p:spPr>
          <a:xfrm>
            <a:off x="8263666" y="4665954"/>
            <a:ext cx="1393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Tsang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Pathol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C54BBC-655A-5944-B1E3-F48E69C21D34}"/>
              </a:ext>
            </a:extLst>
          </p:cNvPr>
          <p:cNvSpPr/>
          <p:nvPr/>
        </p:nvSpPr>
        <p:spPr>
          <a:xfrm>
            <a:off x="8263666" y="5236744"/>
            <a:ext cx="200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Emmanuel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Cancer Res 2014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27119-3E85-D14A-AF28-FDC5FB665644}"/>
              </a:ext>
            </a:extLst>
          </p:cNvPr>
          <p:cNvSpPr/>
          <p:nvPr/>
        </p:nvSpPr>
        <p:spPr>
          <a:xfrm>
            <a:off x="8263666" y="5759964"/>
            <a:ext cx="162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Hunter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Oncotarget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108110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4" y="232167"/>
            <a:ext cx="8934650" cy="104347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Standard Treatment for LGSC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BBEB85-D884-3A4F-A3C9-BE72DDFCC8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2625" y="1526289"/>
            <a:ext cx="4901304" cy="288909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29EB10-0802-2D42-96BD-B160E90676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8850" y="2260580"/>
            <a:ext cx="5384800" cy="359313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008B34-3A63-E141-9E79-031F2E49A585}"/>
              </a:ext>
            </a:extLst>
          </p:cNvPr>
          <p:cNvSpPr txBox="1"/>
          <p:nvPr/>
        </p:nvSpPr>
        <p:spPr>
          <a:xfrm>
            <a:off x="875289" y="4516813"/>
            <a:ext cx="4735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Cytoreductive Surgery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20C2C-D50F-8D46-81AA-11A0767749D9}"/>
              </a:ext>
            </a:extLst>
          </p:cNvPr>
          <p:cNvSpPr txBox="1"/>
          <p:nvPr/>
        </p:nvSpPr>
        <p:spPr>
          <a:xfrm>
            <a:off x="6228609" y="5957455"/>
            <a:ext cx="5005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Platinum/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Taxane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Chemotherapy</a:t>
            </a:r>
          </a:p>
        </p:txBody>
      </p:sp>
    </p:spTree>
    <p:extLst>
      <p:ext uri="{BB962C8B-B14F-4D97-AF65-F5344CB8AC3E}">
        <p14:creationId xmlns:p14="http://schemas.microsoft.com/office/powerpoint/2010/main" val="2358821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696" y="133338"/>
            <a:ext cx="8324137" cy="1437410"/>
          </a:xfrm>
        </p:spPr>
        <p:txBody>
          <a:bodyPr>
            <a:no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Low-Grade Serous Carcinoma is Relatively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Chemoresistant</a:t>
            </a:r>
            <a:endParaRPr lang="en-US" sz="4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3696" y="1460290"/>
            <a:ext cx="9011395" cy="3273135"/>
          </a:xfrm>
        </p:spPr>
        <p:txBody>
          <a:bodyPr>
            <a:noAutofit/>
          </a:bodyPr>
          <a:lstStyle/>
          <a:p>
            <a:r>
              <a:rPr lang="en-US" sz="3200" b="1" dirty="0"/>
              <a:t>Series of studies demonstrate relative chemoresistance in multiple clinical settings</a:t>
            </a:r>
          </a:p>
          <a:p>
            <a:pPr lvl="1"/>
            <a:r>
              <a:rPr lang="en-US" sz="3200" b="1" dirty="0"/>
              <a:t>First-line Adjuvant: &gt; 40% pts have persistent disease at completion</a:t>
            </a:r>
          </a:p>
          <a:p>
            <a:pPr lvl="1"/>
            <a:r>
              <a:rPr lang="en-US" sz="3200" b="1" dirty="0"/>
              <a:t>Neoadjuvant: Only 4% ORR in first reported study</a:t>
            </a:r>
          </a:p>
          <a:p>
            <a:pPr lvl="1"/>
            <a:r>
              <a:rPr lang="en-US" sz="3200" b="1" dirty="0"/>
              <a:t>Recurrent: Only &lt; 5% ORR in first reported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5196" y="5426700"/>
            <a:ext cx="223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0375" y="5192363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Obstet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0374" y="5706391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Schmeler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0374" y="6196508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5663" y="5192363"/>
            <a:ext cx="1880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Schmeler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2326" y="5706391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DF0A9-B944-0041-8F0F-A44C7F402ECC}"/>
              </a:ext>
            </a:extLst>
          </p:cNvPr>
          <p:cNvSpPr txBox="1"/>
          <p:nvPr/>
        </p:nvSpPr>
        <p:spPr>
          <a:xfrm>
            <a:off x="7582326" y="6196508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Grabowski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Gynecol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Oncol 2016</a:t>
            </a:r>
          </a:p>
        </p:txBody>
      </p:sp>
    </p:spTree>
    <p:extLst>
      <p:ext uri="{BB962C8B-B14F-4D97-AF65-F5344CB8AC3E}">
        <p14:creationId xmlns:p14="http://schemas.microsoft.com/office/powerpoint/2010/main" val="1371076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Primary Chemotherapy for LGSC versus HGSC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3292" y="1547478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b="1" dirty="0"/>
              <a:t>AGO metadatabase: 5114 pts</a:t>
            </a:r>
          </a:p>
          <a:p>
            <a:r>
              <a:rPr lang="en-US" sz="3200" b="1" dirty="0"/>
              <a:t>Suboptimal debulking:</a:t>
            </a:r>
          </a:p>
          <a:p>
            <a:pPr lvl="1"/>
            <a:r>
              <a:rPr lang="en-US" sz="3200" b="1" dirty="0"/>
              <a:t>39 LGSC pts: RR = 23%</a:t>
            </a:r>
          </a:p>
          <a:p>
            <a:pPr lvl="1"/>
            <a:r>
              <a:rPr lang="en-US" sz="3200" b="1" dirty="0"/>
              <a:t>80 HGSC pts: RR = 90% (p&lt;0.001) </a:t>
            </a:r>
          </a:p>
        </p:txBody>
      </p:sp>
      <p:pic>
        <p:nvPicPr>
          <p:cNvPr id="6" name="Content Placeholder 5" descr="Screen Shot 2016-04-06 at 2.39.44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91" b="-21291"/>
          <a:stretch>
            <a:fillRect/>
          </a:stretch>
        </p:blipFill>
        <p:spPr>
          <a:xfrm>
            <a:off x="6019800" y="1393331"/>
            <a:ext cx="4577862" cy="5130301"/>
          </a:xfrm>
        </p:spPr>
      </p:pic>
      <p:sp>
        <p:nvSpPr>
          <p:cNvPr id="9" name="TextBox 8"/>
          <p:cNvSpPr txBox="1"/>
          <p:nvPr/>
        </p:nvSpPr>
        <p:spPr>
          <a:xfrm>
            <a:off x="8207264" y="5750275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Grabowski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 Oncol 2016</a:t>
            </a:r>
          </a:p>
        </p:txBody>
      </p:sp>
    </p:spTree>
    <p:extLst>
      <p:ext uri="{BB962C8B-B14F-4D97-AF65-F5344CB8AC3E}">
        <p14:creationId xmlns:p14="http://schemas.microsoft.com/office/powerpoint/2010/main" val="288664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Basic Features: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Granulosa-Theca Tumors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50291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Represent 2% of all ovarian malignancies</a:t>
            </a:r>
          </a:p>
          <a:p>
            <a:r>
              <a:rPr lang="en-US" b="1" dirty="0"/>
              <a:t>Mean age in 50s but extremely wide age range</a:t>
            </a:r>
          </a:p>
          <a:p>
            <a:r>
              <a:rPr lang="en-US" b="1" dirty="0"/>
              <a:t>Usually stage I and unilateral</a:t>
            </a:r>
          </a:p>
          <a:p>
            <a:r>
              <a:rPr lang="en-US" b="1" dirty="0"/>
              <a:t>Tumor rupture is common</a:t>
            </a:r>
          </a:p>
          <a:p>
            <a:r>
              <a:rPr lang="en-US" b="1" dirty="0"/>
              <a:t>Presentation may be related to estrogen production</a:t>
            </a:r>
          </a:p>
          <a:p>
            <a:r>
              <a:rPr lang="en-US" b="1" dirty="0"/>
              <a:t>Tumor markers: Inhibin, AMH, estradiol</a:t>
            </a:r>
          </a:p>
          <a:p>
            <a:r>
              <a:rPr lang="en-US" b="1" dirty="0"/>
              <a:t>Associated with increased risk of endometrial or breast cancer</a:t>
            </a:r>
          </a:p>
          <a:p>
            <a:r>
              <a:rPr lang="en-US" b="1" dirty="0"/>
              <a:t>Juvenile type may be associated with Ollier’s disease or </a:t>
            </a:r>
            <a:r>
              <a:rPr lang="en-US" b="1" dirty="0" err="1"/>
              <a:t>Maffuci’s</a:t>
            </a:r>
            <a:r>
              <a:rPr lang="en-US" b="1" dirty="0"/>
              <a:t> syndrome</a:t>
            </a:r>
          </a:p>
          <a:p>
            <a:r>
              <a:rPr lang="en-US" b="1" dirty="0"/>
              <a:t>Almost all have </a:t>
            </a:r>
            <a:r>
              <a:rPr lang="en-US" b="1" i="1" dirty="0"/>
              <a:t>FOXL2 </a:t>
            </a:r>
            <a:r>
              <a:rPr lang="en-US" b="1" dirty="0"/>
              <a:t>mutation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A01F442-9311-994C-9EDA-08748302F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028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615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Key Pathways &amp; Potential Targets:</a:t>
            </a:r>
            <a:b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Low-Grade Serous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MAP Kinase pathway</a:t>
            </a:r>
          </a:p>
          <a:p>
            <a:pPr lvl="1"/>
            <a:r>
              <a:rPr lang="en-US" sz="3600" b="1" dirty="0">
                <a:solidFill>
                  <a:srgbClr val="000000"/>
                </a:solidFill>
              </a:rPr>
              <a:t>KRAS 20-40%</a:t>
            </a:r>
          </a:p>
          <a:p>
            <a:pPr lvl="1"/>
            <a:r>
              <a:rPr lang="en-US" sz="3600" b="1" dirty="0">
                <a:solidFill>
                  <a:srgbClr val="000000"/>
                </a:solidFill>
              </a:rPr>
              <a:t>NRAS 9-26%</a:t>
            </a:r>
          </a:p>
          <a:p>
            <a:pPr lvl="1"/>
            <a:r>
              <a:rPr lang="en-US" sz="3600" b="1" dirty="0">
                <a:solidFill>
                  <a:srgbClr val="000000"/>
                </a:solidFill>
              </a:rPr>
              <a:t>BRAF 5-10%</a:t>
            </a:r>
          </a:p>
          <a:p>
            <a:r>
              <a:rPr lang="en-US" sz="3600" b="1" dirty="0">
                <a:solidFill>
                  <a:srgbClr val="000000"/>
                </a:solidFill>
              </a:rPr>
              <a:t>Endocrine signaling</a:t>
            </a:r>
          </a:p>
          <a:p>
            <a:r>
              <a:rPr lang="en-US" sz="3600" b="1" dirty="0">
                <a:solidFill>
                  <a:srgbClr val="000000"/>
                </a:solidFill>
              </a:rPr>
              <a:t>IGF-1R</a:t>
            </a:r>
          </a:p>
          <a:p>
            <a:r>
              <a:rPr lang="en-US" sz="3600" b="1" dirty="0">
                <a:solidFill>
                  <a:srgbClr val="000000"/>
                </a:solidFill>
                <a:cs typeface="Arial"/>
              </a:rPr>
              <a:t>Angiogenesis pathway</a:t>
            </a:r>
          </a:p>
          <a:p>
            <a:pPr marL="342900" lvl="1" indent="0">
              <a:buNone/>
            </a:pP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831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3FC72-247A-5E4F-A15C-FAEC80D6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Individualized Therapeutic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8FD53-203C-BF40-9923-99E6800DA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63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endParaRPr lang="en-US" sz="3000" b="1" dirty="0"/>
          </a:p>
          <a:p>
            <a:pPr lvl="2"/>
            <a:r>
              <a:rPr lang="en-US" sz="3600" b="1" dirty="0"/>
              <a:t>Targeted Agents</a:t>
            </a:r>
          </a:p>
          <a:p>
            <a:pPr lvl="3"/>
            <a:r>
              <a:rPr lang="en-US" sz="3200" b="1" dirty="0"/>
              <a:t>Anti-angiogenic therapy</a:t>
            </a:r>
          </a:p>
          <a:p>
            <a:pPr lvl="3"/>
            <a:r>
              <a:rPr lang="en-US" sz="3200" b="1" dirty="0"/>
              <a:t>MEK inhibitors</a:t>
            </a:r>
          </a:p>
          <a:p>
            <a:pPr lvl="3"/>
            <a:r>
              <a:rPr lang="en-US" sz="3200" b="1" dirty="0"/>
              <a:t>BRAF inhibitors</a:t>
            </a:r>
          </a:p>
          <a:p>
            <a:pPr lvl="3"/>
            <a:r>
              <a:rPr lang="en-US" sz="3200" b="1" dirty="0"/>
              <a:t>Combination targeted agents</a:t>
            </a:r>
          </a:p>
          <a:p>
            <a:pPr lvl="2"/>
            <a:r>
              <a:rPr lang="en-US" sz="3600" b="1" dirty="0"/>
              <a:t>Endocrine Signaling</a:t>
            </a:r>
          </a:p>
          <a:p>
            <a:pPr lvl="3"/>
            <a:r>
              <a:rPr lang="en-US" sz="3200" b="1" dirty="0"/>
              <a:t>Aromatase inhibitors</a:t>
            </a:r>
          </a:p>
          <a:p>
            <a:pPr lvl="3"/>
            <a:r>
              <a:rPr lang="en-US" sz="3200" b="1" dirty="0"/>
              <a:t>CDK 4/6 inhibitors</a:t>
            </a:r>
          </a:p>
        </p:txBody>
      </p:sp>
    </p:spTree>
    <p:extLst>
      <p:ext uri="{BB962C8B-B14F-4D97-AF65-F5344CB8AC3E}">
        <p14:creationId xmlns:p14="http://schemas.microsoft.com/office/powerpoint/2010/main" val="1180493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836" y="263236"/>
            <a:ext cx="11942619" cy="1163782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Bevacizumab in Low-Grade Serous Carcinoma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711399" y="1630587"/>
          <a:ext cx="7797917" cy="33867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9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12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Study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No. Patients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Outcome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77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Grisham et al.</a:t>
                      </a:r>
                    </a:p>
                    <a:p>
                      <a:pPr algn="ctr"/>
                      <a:r>
                        <a:rPr lang="en-US" sz="1800" dirty="0" err="1"/>
                        <a:t>Int</a:t>
                      </a:r>
                      <a:r>
                        <a:rPr lang="en-US" sz="1800" dirty="0"/>
                        <a:t> J </a:t>
                      </a:r>
                      <a:r>
                        <a:rPr lang="en-US" sz="1800" dirty="0" err="1"/>
                        <a:t>Gynecol</a:t>
                      </a:r>
                      <a:r>
                        <a:rPr lang="en-US" sz="1800" dirty="0"/>
                        <a:t> Cancer 2014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 = 0</a:t>
                      </a:r>
                    </a:p>
                    <a:p>
                      <a:pPr algn="ctr"/>
                      <a:r>
                        <a:rPr lang="en-US" sz="1800" dirty="0"/>
                        <a:t>PR</a:t>
                      </a:r>
                      <a:r>
                        <a:rPr lang="en-US" sz="1800" baseline="0" dirty="0"/>
                        <a:t> = 40%</a:t>
                      </a:r>
                    </a:p>
                    <a:p>
                      <a:pPr algn="ctr"/>
                      <a:r>
                        <a:rPr lang="en-US" sz="1800" baseline="0" dirty="0"/>
                        <a:t>SD = 33%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77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Dalton et al.</a:t>
                      </a:r>
                    </a:p>
                    <a:p>
                      <a:pPr algn="ctr"/>
                      <a:r>
                        <a:rPr lang="en-US" sz="1800" dirty="0" err="1"/>
                        <a:t>Gynecol</a:t>
                      </a:r>
                      <a:r>
                        <a:rPr lang="en-US" sz="1800" dirty="0"/>
                        <a:t> Oncol 2017</a:t>
                      </a:r>
                      <a:endParaRPr lang="en-US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</a:t>
                      </a:r>
                      <a:endParaRPr lang="en-US" sz="1800" baseline="0" dirty="0"/>
                    </a:p>
                    <a:p>
                      <a:pPr algn="ctr"/>
                      <a:r>
                        <a:rPr lang="en-US" sz="1800" baseline="0" dirty="0"/>
                        <a:t>(45 separate regimens)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 = 7.5%</a:t>
                      </a:r>
                    </a:p>
                    <a:p>
                      <a:pPr algn="ctr"/>
                      <a:r>
                        <a:rPr lang="en-US" sz="1800" dirty="0"/>
                        <a:t>PR = 40%</a:t>
                      </a:r>
                    </a:p>
                    <a:p>
                      <a:pPr algn="ctr"/>
                      <a:r>
                        <a:rPr lang="en-US" sz="1800" dirty="0"/>
                        <a:t>SD</a:t>
                      </a:r>
                      <a:r>
                        <a:rPr lang="en-US" sz="1800" baseline="0" dirty="0"/>
                        <a:t> = 30%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334941D-5BD2-774A-937C-757D83E8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443" y="369025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4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GOG 0239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119801" y="1690690"/>
            <a:ext cx="4327132" cy="5167310"/>
          </a:xfrm>
        </p:spPr>
        <p:txBody>
          <a:bodyPr>
            <a:noAutofit/>
          </a:bodyPr>
          <a:lstStyle/>
          <a:p>
            <a:r>
              <a:rPr lang="en-US" b="1" dirty="0"/>
              <a:t>Phase II study of selumetinib (MEKi) in 52 women with recurrent LGSC</a:t>
            </a:r>
          </a:p>
          <a:p>
            <a:r>
              <a:rPr lang="en-US" b="1" dirty="0"/>
              <a:t>ORR = 15%</a:t>
            </a:r>
          </a:p>
          <a:p>
            <a:r>
              <a:rPr lang="en-US" b="1" dirty="0"/>
              <a:t>Clinical benefit rate = 80%</a:t>
            </a:r>
          </a:p>
          <a:p>
            <a:r>
              <a:rPr lang="en-US" b="1" dirty="0"/>
              <a:t>No correlation of outcome with KRAS/ BRAF mutations</a:t>
            </a:r>
          </a:p>
        </p:txBody>
      </p:sp>
      <p:pic>
        <p:nvPicPr>
          <p:cNvPr id="6" name="Content Placeholder 5" descr="Screen Shot 2015-11-20 at 1.43.5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63" b="-44863"/>
          <a:stretch>
            <a:fillRect/>
          </a:stretch>
        </p:blipFill>
        <p:spPr>
          <a:xfrm>
            <a:off x="702307" y="365127"/>
            <a:ext cx="5681927" cy="63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6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2353456" y="2004408"/>
            <a:ext cx="3513944" cy="263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31445" y="2145508"/>
            <a:ext cx="10166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2/10/2009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6281738" y="2004408"/>
            <a:ext cx="3513944" cy="263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7365208" y="2145508"/>
            <a:ext cx="91884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6/2/2009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 flipV="1">
            <a:off x="3438525" y="3354674"/>
            <a:ext cx="17145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V="1">
            <a:off x="7365208" y="3322137"/>
            <a:ext cx="17145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181350" y="4812682"/>
            <a:ext cx="685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1.8 cm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193758" y="4812682"/>
            <a:ext cx="685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0.9 cm</a:t>
            </a:r>
          </a:p>
        </p:txBody>
      </p:sp>
      <p:sp>
        <p:nvSpPr>
          <p:cNvPr id="87050" name="Rectangle 10"/>
          <p:cNvSpPr>
            <a:spLocks noGrp="1" noChangeArrowheads="1"/>
          </p:cNvSpPr>
          <p:nvPr>
            <p:ph type="title"/>
          </p:nvPr>
        </p:nvSpPr>
        <p:spPr>
          <a:xfrm>
            <a:off x="2202873" y="360218"/>
            <a:ext cx="7730490" cy="117709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Tumor with </a:t>
            </a:r>
            <a:r>
              <a:rPr lang="en-US" sz="4800" b="1" i="1" dirty="0">
                <a:solidFill>
                  <a:srgbClr val="FF0000"/>
                </a:solidFill>
                <a:cs typeface="Arial" panose="020B0604020202020204" pitchFamily="34" charset="0"/>
              </a:rPr>
              <a:t>KRAS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mutation responded to Selumetinib</a:t>
            </a:r>
          </a:p>
        </p:txBody>
      </p:sp>
    </p:spTree>
    <p:extLst>
      <p:ext uri="{BB962C8B-B14F-4D97-AF65-F5344CB8AC3E}">
        <p14:creationId xmlns:p14="http://schemas.microsoft.com/office/powerpoint/2010/main" val="4032537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26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8364" y="5934057"/>
            <a:ext cx="6275287" cy="400097"/>
          </a:xfrm>
          <a:prstGeom prst="rect">
            <a:avLst/>
          </a:prstGeom>
          <a:solidFill>
            <a:srgbClr val="FFFFFF"/>
          </a:solidFill>
        </p:spPr>
        <p:txBody>
          <a:bodyPr wrap="none" lIns="91421" tIns="45714" rIns="91421" bIns="45714" rtlCol="0">
            <a:spAutoFit/>
          </a:bodyPr>
          <a:lstStyle/>
          <a:p>
            <a:pPr marL="0" marR="0" lvl="0" indent="0" algn="ctr" defTabSz="457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Following 100 monthly cycles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selumetinib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on GOG-0239</a:t>
            </a:r>
          </a:p>
        </p:txBody>
      </p:sp>
    </p:spTree>
    <p:extLst>
      <p:ext uri="{BB962C8B-B14F-4D97-AF65-F5344CB8AC3E}">
        <p14:creationId xmlns:p14="http://schemas.microsoft.com/office/powerpoint/2010/main" val="740664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3600" b="1" dirty="0"/>
              <a:t>Randomized Phase III Trial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36688"/>
            <a:ext cx="10972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NCT01849874</a:t>
            </a:r>
            <a:b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MILO Trial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4857" y="3314701"/>
            <a:ext cx="2113171" cy="917704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Recurrent LGSC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4341" y="4601299"/>
            <a:ext cx="2682315" cy="1234036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Physician’s Choice: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Paclitaxel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Liposomal Doxorubicin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Topotecan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33788" y="4601299"/>
            <a:ext cx="2682315" cy="1220767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MEK162</a:t>
            </a:r>
          </a:p>
        </p:txBody>
      </p:sp>
      <p:cxnSp>
        <p:nvCxnSpPr>
          <p:cNvPr id="8" name="Straight Connector 7"/>
          <p:cNvCxnSpPr>
            <a:stCxn id="2" idx="2"/>
            <a:endCxn id="5" idx="0"/>
          </p:cNvCxnSpPr>
          <p:nvPr/>
        </p:nvCxnSpPr>
        <p:spPr>
          <a:xfrm flipH="1">
            <a:off x="4485499" y="4232405"/>
            <a:ext cx="1515944" cy="368894"/>
          </a:xfrm>
          <a:prstGeom prst="line">
            <a:avLst/>
          </a:prstGeom>
          <a:ln w="5715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2"/>
            <a:endCxn id="6" idx="0"/>
          </p:cNvCxnSpPr>
          <p:nvPr/>
        </p:nvCxnSpPr>
        <p:spPr>
          <a:xfrm>
            <a:off x="6001443" y="4232405"/>
            <a:ext cx="1373503" cy="368894"/>
          </a:xfrm>
          <a:prstGeom prst="line">
            <a:avLst/>
          </a:prstGeom>
          <a:ln w="5715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222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41618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Randomized Phase III Trial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13538"/>
            <a:ext cx="10972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NCT02101788</a:t>
            </a:r>
            <a:b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GOG-0281</a:t>
            </a:r>
          </a:p>
        </p:txBody>
      </p:sp>
      <p:sp>
        <p:nvSpPr>
          <p:cNvPr id="2" name="Rectangle 1"/>
          <p:cNvSpPr/>
          <p:nvPr/>
        </p:nvSpPr>
        <p:spPr>
          <a:xfrm>
            <a:off x="5210178" y="2686051"/>
            <a:ext cx="1847850" cy="733425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Recurrent LGSC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3507" y="3981450"/>
            <a:ext cx="2630829" cy="1829041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Physician’s Choice: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Weekly Paclitaxel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Liposomal Doxorubicin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Topotecan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Letrozole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Tamoxifen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7507" y="3981449"/>
            <a:ext cx="2630829" cy="1013717"/>
          </a:xfrm>
          <a:prstGeom prst="rect">
            <a:avLst/>
          </a:prstGeom>
          <a:solidFill>
            <a:srgbClr val="C0504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Trametinib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43450" y="3419476"/>
            <a:ext cx="1390650" cy="561974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6134103" y="3419476"/>
            <a:ext cx="1362072" cy="561974"/>
          </a:xfrm>
          <a:prstGeom prst="line">
            <a:avLst/>
          </a:prstGeom>
          <a:ln w="5715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507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9" y="274637"/>
            <a:ext cx="11031414" cy="174611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Low-Grade Ovarian Serous Cancer Patient with BRAF V600E Mutation Responded to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Vemurafenib Monotherapy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6" y="2093302"/>
            <a:ext cx="5214251" cy="19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12194" y="5586863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Hyman DM  et al.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 Engl J Med 2015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Screenshot 2015-09-22 10.1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54390"/>
          <a:stretch/>
        </p:blipFill>
        <p:spPr>
          <a:xfrm>
            <a:off x="3647549" y="4116590"/>
            <a:ext cx="4670076" cy="1531610"/>
          </a:xfrm>
          <a:prstGeom prst="rect">
            <a:avLst/>
          </a:prstGeom>
        </p:spPr>
      </p:pic>
      <p:pic>
        <p:nvPicPr>
          <p:cNvPr id="5" name="Picture 4" descr="Screenshot 2015-09-22 10.22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63" y="4340881"/>
            <a:ext cx="1057388" cy="89066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264668" y="4443458"/>
            <a:ext cx="812454" cy="373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67001" y="4331390"/>
            <a:ext cx="6256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LGOSC</a:t>
            </a:r>
          </a:p>
        </p:txBody>
      </p:sp>
    </p:spTree>
    <p:extLst>
      <p:ext uri="{BB962C8B-B14F-4D97-AF65-F5344CB8AC3E}">
        <p14:creationId xmlns:p14="http://schemas.microsoft.com/office/powerpoint/2010/main" val="3001208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Phase I Study of Selumetinib + Olaparib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in Women with KRAS Mutant Tumors (SOLAR)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009900" y="1619256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007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Basic Features: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Sertoli-Leydig Cell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Usually stage I and unilateral</a:t>
            </a:r>
          </a:p>
          <a:p>
            <a:r>
              <a:rPr lang="en-US" b="1" dirty="0"/>
              <a:t>Average age = 28 years</a:t>
            </a:r>
          </a:p>
          <a:p>
            <a:r>
              <a:rPr lang="en-US" b="1" dirty="0"/>
              <a:t>May produce testosterone or, less commonly, estrogen</a:t>
            </a:r>
          </a:p>
          <a:p>
            <a:r>
              <a:rPr lang="en-US" b="1" dirty="0"/>
              <a:t>Tumor markers: testosterone, AFP</a:t>
            </a:r>
          </a:p>
          <a:p>
            <a:r>
              <a:rPr lang="en-US" b="1" dirty="0"/>
              <a:t>Biologic behavior depends on:</a:t>
            </a:r>
          </a:p>
          <a:p>
            <a:pPr lvl="1"/>
            <a:r>
              <a:rPr lang="en-US" b="1" dirty="0"/>
              <a:t>Differentiation: Well, Intermediate, Poorly</a:t>
            </a:r>
          </a:p>
          <a:p>
            <a:pPr lvl="1"/>
            <a:r>
              <a:rPr lang="en-US" b="1" dirty="0"/>
              <a:t>Presence of heterologous elements</a:t>
            </a:r>
          </a:p>
          <a:p>
            <a:r>
              <a:rPr lang="en-US" b="1" dirty="0"/>
              <a:t>May be associated with </a:t>
            </a:r>
            <a:r>
              <a:rPr lang="en-US" b="1" i="1" dirty="0"/>
              <a:t>DICER1 </a:t>
            </a:r>
            <a:r>
              <a:rPr lang="en-US" b="1" dirty="0"/>
              <a:t>mutation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A01F442-9311-994C-9EDA-08748302F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592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276" y="345058"/>
            <a:ext cx="7437852" cy="913245"/>
          </a:xfrm>
        </p:spPr>
        <p:txBody>
          <a:bodyPr>
            <a:no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</a:rPr>
              <a:t>Low-Grade Serous Carcinoma is Similar to ER+ Breast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0697"/>
            <a:ext cx="10972800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b="1" dirty="0"/>
          </a:p>
          <a:p>
            <a:r>
              <a:rPr lang="en-US" sz="2700" b="1" dirty="0"/>
              <a:t>At least 80% of LGSC are ER+</a:t>
            </a:r>
          </a:p>
          <a:p>
            <a:r>
              <a:rPr lang="en-US" sz="2700" b="1" dirty="0"/>
              <a:t>Women </a:t>
            </a:r>
            <a:r>
              <a:rPr lang="en-US" sz="2700" b="1" u="sng" dirty="0"/>
              <a:t>&lt;</a:t>
            </a:r>
            <a:r>
              <a:rPr lang="en-US" sz="2700" b="1" dirty="0"/>
              <a:t> 35 yrs have significantly worse survival</a:t>
            </a:r>
          </a:p>
          <a:p>
            <a:r>
              <a:rPr lang="en-US" sz="2700" b="1" dirty="0"/>
              <a:t>LGSC responds to anti-estrogen hormonal therapy (AI, tamoxifen, leuprolide, fulvestrant, etc.) in the recurrent setting (ORR = 9%)</a:t>
            </a:r>
          </a:p>
          <a:p>
            <a:r>
              <a:rPr lang="en-US" sz="2700" b="1" dirty="0"/>
              <a:t> Following primary surgery and platinum/taxane chemotherapy, hormonal maintenance therapy is associated with superior PFS and OS compared to observation</a:t>
            </a:r>
          </a:p>
          <a:p>
            <a:r>
              <a:rPr lang="en-US" sz="2700" b="1" dirty="0"/>
              <a:t>Following primary surgery, hormonal monotherapy appears promising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1436" y="5455050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 et al.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Clin Oncol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3608" y="5455050"/>
            <a:ext cx="235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Wong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 J Gynecol Pathol 2007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0468" y="54550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 Oncol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0472" y="5461222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Clin Oncol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4188" y="6121964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Sieh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Lancet Oncol 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3608" y="612196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Smyth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Clin Cancer Res 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CAAEC-9955-544E-BC1C-BCD1E28DDD20}"/>
              </a:ext>
            </a:extLst>
          </p:cNvPr>
          <p:cNvSpPr txBox="1"/>
          <p:nvPr/>
        </p:nvSpPr>
        <p:spPr>
          <a:xfrm>
            <a:off x="7480472" y="6121964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Fader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Gynecol Oncol 2017</a:t>
            </a:r>
          </a:p>
        </p:txBody>
      </p:sp>
    </p:spTree>
    <p:extLst>
      <p:ext uri="{BB962C8B-B14F-4D97-AF65-F5344CB8AC3E}">
        <p14:creationId xmlns:p14="http://schemas.microsoft.com/office/powerpoint/2010/main" val="4085982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62" y="274638"/>
            <a:ext cx="11430000" cy="1344618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A Phase II Trial of Letrozole + </a:t>
            </a:r>
            <a:r>
              <a:rPr lang="en-US" sz="4000" b="1">
                <a:solidFill>
                  <a:srgbClr val="FF0000"/>
                </a:solidFill>
              </a:rPr>
              <a:t>Ribociclib </a:t>
            </a:r>
            <a:r>
              <a:rPr lang="en-US" sz="4000" b="1" dirty="0">
                <a:solidFill>
                  <a:srgbClr val="FF0000"/>
                </a:solidFill>
              </a:rPr>
              <a:t>in Women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with Recurrent Low-Grade Serous Carcinoma</a:t>
            </a:r>
            <a:br>
              <a:rPr lang="en-US" sz="4400" b="1" dirty="0"/>
            </a:b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32931"/>
              </p:ext>
            </p:extLst>
          </p:nvPr>
        </p:nvGraphicFramePr>
        <p:xfrm>
          <a:off x="1978925" y="1319002"/>
          <a:ext cx="7774676" cy="394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944491-F1F8-C942-B2DE-55CA445C6C42}"/>
              </a:ext>
            </a:extLst>
          </p:cNvPr>
          <p:cNvSpPr txBox="1"/>
          <p:nvPr/>
        </p:nvSpPr>
        <p:spPr>
          <a:xfrm>
            <a:off x="7658294" y="4834369"/>
            <a:ext cx="3689921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Sponsor: Novartis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GOG Foundation Trial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Target: 50 pts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Active as of May 2019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3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4F54-0142-8D46-BA42-AE383333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Pilot Study of Neoadjuvant Fulvestrant + CDK 4/6 Inhibitor in Low-Grade Serous Ovarian Cancer</a:t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B7854-51E2-234D-92FD-E8BBE969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9644"/>
            <a:ext cx="8365710" cy="3917324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96D7B6-CCB6-2042-B91B-DFA7CAAF1883}"/>
              </a:ext>
            </a:extLst>
          </p:cNvPr>
          <p:cNvSpPr/>
          <p:nvPr/>
        </p:nvSpPr>
        <p:spPr>
          <a:xfrm>
            <a:off x="4468051" y="1699283"/>
            <a:ext cx="2273818" cy="752797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Unresectable Newly Diagnosed LGSC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70E400-07B4-7341-8969-054C2EAA4FD6}"/>
              </a:ext>
            </a:extLst>
          </p:cNvPr>
          <p:cNvSpPr/>
          <p:nvPr/>
        </p:nvSpPr>
        <p:spPr>
          <a:xfrm>
            <a:off x="4468050" y="2637648"/>
            <a:ext cx="2273818" cy="856113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Fulvestrant + CDK 4/6 Inhibitor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8 weeks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A38BDA-B76B-B841-AF39-3FE01F0A0965}"/>
              </a:ext>
            </a:extLst>
          </p:cNvPr>
          <p:cNvSpPr/>
          <p:nvPr/>
        </p:nvSpPr>
        <p:spPr>
          <a:xfrm>
            <a:off x="3050153" y="3768550"/>
            <a:ext cx="2293122" cy="1118325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CR/PR/SD: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Fulvestrant + CDK 4/6 Inhibitor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8 weeks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8FCDA2-75AF-614F-B8E9-34A9B2652CAE}"/>
              </a:ext>
            </a:extLst>
          </p:cNvPr>
          <p:cNvSpPr/>
          <p:nvPr/>
        </p:nvSpPr>
        <p:spPr>
          <a:xfrm>
            <a:off x="5922458" y="3772800"/>
            <a:ext cx="2424876" cy="1096407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 Study to SOC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7179CD-4F0D-BC43-99CD-5F696E2482CF}"/>
              </a:ext>
            </a:extLst>
          </p:cNvPr>
          <p:cNvSpPr/>
          <p:nvPr/>
        </p:nvSpPr>
        <p:spPr>
          <a:xfrm>
            <a:off x="3050153" y="5249286"/>
            <a:ext cx="2293122" cy="115463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Interval CRS followed by SOC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E4C472-4712-B94C-A6C0-619E83FCAD05}"/>
              </a:ext>
            </a:extLst>
          </p:cNvPr>
          <p:cNvSpPr/>
          <p:nvPr/>
        </p:nvSpPr>
        <p:spPr>
          <a:xfrm>
            <a:off x="603005" y="5240202"/>
            <a:ext cx="2293122" cy="115229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CR/PR: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Interval CRS followed by Fulvestrant +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CDK 4/6 Inhibitor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1AC910-FD8B-F24F-987F-AC16CA073242}"/>
              </a:ext>
            </a:extLst>
          </p:cNvPr>
          <p:cNvSpPr/>
          <p:nvPr/>
        </p:nvSpPr>
        <p:spPr>
          <a:xfrm>
            <a:off x="5518587" y="5255624"/>
            <a:ext cx="2293122" cy="113686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Optional Bx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 per SOC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8709BE-FB10-AC4F-B6AA-76F841C3C4F7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5604959" y="2452080"/>
            <a:ext cx="1" cy="18556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F8C19-DC2C-7E42-A15C-6F0E8BC59D7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279059" y="3493761"/>
            <a:ext cx="325900" cy="31454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22F605-D6A1-A54E-9D21-0B01904162BA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5604959" y="3493761"/>
            <a:ext cx="384870" cy="33241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859418-AADB-504E-A70F-ED1E203D4F7B}"/>
              </a:ext>
            </a:extLst>
          </p:cNvPr>
          <p:cNvSpPr txBox="1"/>
          <p:nvPr/>
        </p:nvSpPr>
        <p:spPr>
          <a:xfrm>
            <a:off x="7051744" y="2080926"/>
            <a:ext cx="4872809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Sponsor: AZ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Target: 15 pts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to activate Q2 2019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7090FF-5EDA-2644-ABE8-240DC9128A16}"/>
              </a:ext>
            </a:extLst>
          </p:cNvPr>
          <p:cNvCxnSpPr>
            <a:stCxn id="7" idx="2"/>
            <a:endCxn id="7" idx="2"/>
          </p:cNvCxnSpPr>
          <p:nvPr/>
        </p:nvCxnSpPr>
        <p:spPr>
          <a:xfrm>
            <a:off x="4196714" y="488687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51B78D-1469-DC4C-84F5-72105E852A1D}"/>
              </a:ext>
            </a:extLst>
          </p:cNvPr>
          <p:cNvCxnSpPr>
            <a:stCxn id="7" idx="2"/>
            <a:endCxn id="9" idx="0"/>
          </p:cNvCxnSpPr>
          <p:nvPr/>
        </p:nvCxnSpPr>
        <p:spPr>
          <a:xfrm>
            <a:off x="4196714" y="4886875"/>
            <a:ext cx="0" cy="3624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64AF96-AE39-324B-A338-688117320175}"/>
              </a:ext>
            </a:extLst>
          </p:cNvPr>
          <p:cNvCxnSpPr/>
          <p:nvPr/>
        </p:nvCxnSpPr>
        <p:spPr>
          <a:xfrm flipH="1">
            <a:off x="2818518" y="4842007"/>
            <a:ext cx="296142" cy="47687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AD97A8-44AF-4A47-8137-2E055C8E4B62}"/>
              </a:ext>
            </a:extLst>
          </p:cNvPr>
          <p:cNvCxnSpPr/>
          <p:nvPr/>
        </p:nvCxnSpPr>
        <p:spPr>
          <a:xfrm>
            <a:off x="5291941" y="4821178"/>
            <a:ext cx="282969" cy="4977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549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9901" y="927951"/>
            <a:ext cx="6172207" cy="992528"/>
          </a:xfrm>
        </p:spPr>
        <p:txBody>
          <a:bodyPr>
            <a:normAutofit/>
          </a:bodyPr>
          <a:lstStyle/>
          <a:p>
            <a:pPr algn="l"/>
            <a:br>
              <a:rPr lang="en-GB" sz="1875" dirty="0"/>
            </a:br>
            <a:br>
              <a:rPr lang="en-GB" sz="1875" dirty="0"/>
            </a:br>
            <a:endParaRPr lang="en-GB" sz="1875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MD Anderson Study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203 pts (133 OBS, 70 HMT)</a:t>
            </a:r>
          </a:p>
          <a:p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Johns Hopkins Study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73888" y="2380607"/>
            <a:ext cx="5389033" cy="3951288"/>
          </a:xfrm>
        </p:spPr>
        <p:txBody>
          <a:bodyPr>
            <a:normAutofit/>
          </a:bodyPr>
          <a:lstStyle/>
          <a:p>
            <a:r>
              <a:rPr lang="en-US" sz="2400" b="1" dirty="0"/>
              <a:t>27 pts with stage II-IV LGSC</a:t>
            </a:r>
          </a:p>
          <a:p>
            <a:r>
              <a:rPr lang="en-US" sz="2400" b="1" dirty="0"/>
              <a:t>Primary CRS + HT</a:t>
            </a:r>
          </a:p>
          <a:p>
            <a:r>
              <a:rPr lang="en-US" sz="2400" b="1" dirty="0"/>
              <a:t>Median duration HT = 18 mo</a:t>
            </a:r>
          </a:p>
          <a:p>
            <a:r>
              <a:rPr lang="en-US" sz="2400" b="1" dirty="0"/>
              <a:t>After median FU = 41 mo,  6 (22%) pts relapsed</a:t>
            </a:r>
          </a:p>
          <a:p>
            <a:r>
              <a:rPr lang="en-US" sz="2400" b="1" dirty="0"/>
              <a:t>Median PFS and OS not reached</a:t>
            </a:r>
          </a:p>
          <a:p>
            <a:r>
              <a:rPr lang="en-US" sz="2400" b="1" dirty="0"/>
              <a:t>3-yr PFS = 79.0%</a:t>
            </a:r>
          </a:p>
          <a:p>
            <a:r>
              <a:rPr lang="en-US" sz="2400" b="1" dirty="0"/>
              <a:t>3-yr OS = 93.1%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5066" y="217109"/>
            <a:ext cx="61526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Hormonal Therapy: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Maintenance or Adjuvant</a:t>
            </a:r>
          </a:p>
        </p:txBody>
      </p:sp>
      <p:pic>
        <p:nvPicPr>
          <p:cNvPr id="10" name="Picture 9" descr="Screen Shot 2017-05-07 at 2.5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" y="2782037"/>
            <a:ext cx="4230651" cy="2606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7328" y="5808675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Gershenson et al.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Clin Oncol 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87885" y="5808675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Nickles Fader et al.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Gynecol Oncol 2017</a:t>
            </a:r>
          </a:p>
        </p:txBody>
      </p:sp>
    </p:spTree>
    <p:extLst>
      <p:ext uri="{BB962C8B-B14F-4D97-AF65-F5344CB8AC3E}">
        <p14:creationId xmlns:p14="http://schemas.microsoft.com/office/powerpoint/2010/main" val="3234116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BC4B-8830-714D-BE06-8AEF688E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119743"/>
            <a:ext cx="10940141" cy="194436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NRG-GY-019: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Randomized Phase III Trial of Paclitaxel/Carboplatin Followed by Maintenance Letrozole versus Letrozole Monotherapy in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Stage II-IV Low-Grade Serous Carcinoma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A63EA1-D656-1443-8656-C34B978D8637}"/>
              </a:ext>
            </a:extLst>
          </p:cNvPr>
          <p:cNvSpPr/>
          <p:nvPr/>
        </p:nvSpPr>
        <p:spPr>
          <a:xfrm>
            <a:off x="268269" y="3097528"/>
            <a:ext cx="1829472" cy="1247885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atte">
            <a:bevelT w="63500" h="25400"/>
            <a:bevelB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Primary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Cytoreductive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Surgery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BF1D50-DF39-F64A-AFAC-B1A0225BCB37}"/>
              </a:ext>
            </a:extLst>
          </p:cNvPr>
          <p:cNvSpPr/>
          <p:nvPr/>
        </p:nvSpPr>
        <p:spPr>
          <a:xfrm>
            <a:off x="2679776" y="3106263"/>
            <a:ext cx="1816921" cy="124855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h="25400"/>
            <a:bevelB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Stage II-IV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Low-Grade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Serous Carcinoma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C8B878-40E9-7348-A953-1AC96D2BC13F}"/>
              </a:ext>
            </a:extLst>
          </p:cNvPr>
          <p:cNvSpPr/>
          <p:nvPr/>
        </p:nvSpPr>
        <p:spPr>
          <a:xfrm>
            <a:off x="5078732" y="4343388"/>
            <a:ext cx="2195232" cy="1248559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atte">
            <a:bevelT w="63500" h="25400"/>
            <a:bevelB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Letrozole 2.5 mg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daily until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disease progression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FE642B-B510-0E4C-88B4-BD17E7F006FC}"/>
              </a:ext>
            </a:extLst>
          </p:cNvPr>
          <p:cNvSpPr/>
          <p:nvPr/>
        </p:nvSpPr>
        <p:spPr>
          <a:xfrm>
            <a:off x="5078732" y="1865092"/>
            <a:ext cx="2195232" cy="1248559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atte">
            <a:bevelT w="63500" h="25400"/>
            <a:bevelB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Paclitaxel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Carboplatin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X 6 cycles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0C8294-0786-EB4A-B296-980A065F5B90}"/>
              </a:ext>
            </a:extLst>
          </p:cNvPr>
          <p:cNvSpPr/>
          <p:nvPr/>
        </p:nvSpPr>
        <p:spPr>
          <a:xfrm>
            <a:off x="7855999" y="1854335"/>
            <a:ext cx="2195232" cy="1248559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atte">
            <a:bevelT w="63500" h="25400"/>
            <a:bevelB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Letrozole 2.5 mg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daily until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disease progression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0D4B271-DBD6-2B4C-AF82-B18A9DBC2284}"/>
              </a:ext>
            </a:extLst>
          </p:cNvPr>
          <p:cNvSpPr/>
          <p:nvPr/>
        </p:nvSpPr>
        <p:spPr>
          <a:xfrm>
            <a:off x="2097741" y="3488226"/>
            <a:ext cx="582035" cy="4598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D60A28F-4907-E74F-9CB6-37E98348250C}"/>
              </a:ext>
            </a:extLst>
          </p:cNvPr>
          <p:cNvSpPr/>
          <p:nvPr/>
        </p:nvSpPr>
        <p:spPr>
          <a:xfrm>
            <a:off x="7273964" y="2259457"/>
            <a:ext cx="582035" cy="4598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CE6EC25-6EF0-C44C-8A35-46A263861ECA}"/>
              </a:ext>
            </a:extLst>
          </p:cNvPr>
          <p:cNvSpPr/>
          <p:nvPr/>
        </p:nvSpPr>
        <p:spPr>
          <a:xfrm rot="1743973">
            <a:off x="4415126" y="4195295"/>
            <a:ext cx="710341" cy="45574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BF1FB58-7586-D643-B209-B8AA655DE10F}"/>
              </a:ext>
            </a:extLst>
          </p:cNvPr>
          <p:cNvSpPr/>
          <p:nvPr/>
        </p:nvSpPr>
        <p:spPr>
          <a:xfrm rot="19617677">
            <a:off x="4415957" y="2784734"/>
            <a:ext cx="710341" cy="45574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9DE32D-3F37-4C4D-864E-D5630750820F}"/>
              </a:ext>
            </a:extLst>
          </p:cNvPr>
          <p:cNvSpPr/>
          <p:nvPr/>
        </p:nvSpPr>
        <p:spPr>
          <a:xfrm>
            <a:off x="8156598" y="3798700"/>
            <a:ext cx="3789265" cy="1501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0" indent="-214313" defTabSz="6858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</a:rPr>
              <a:t>Sponsor: NCI (NRG Oncology)</a:t>
            </a:r>
          </a:p>
          <a:p>
            <a:pPr marL="214313" lvl="0" indent="-214313" defTabSz="6858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</a:rPr>
              <a:t>International phase III trial</a:t>
            </a:r>
          </a:p>
          <a:p>
            <a:pPr marL="214313" lvl="0" indent="-214313" defTabSz="6858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</a:rPr>
              <a:t>Primary Objective: PFS</a:t>
            </a:r>
          </a:p>
          <a:p>
            <a:pPr marL="214313" lvl="0" indent="-214313" defTabSz="6858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</a:rPr>
              <a:t>Target: 450 pts</a:t>
            </a:r>
          </a:p>
          <a:p>
            <a:pPr marL="214313" lvl="0" indent="-214313" defTabSz="6858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</a:rPr>
              <a:t>Estimated to activate Q2 2019</a:t>
            </a:r>
          </a:p>
        </p:txBody>
      </p:sp>
    </p:spTree>
    <p:extLst>
      <p:ext uri="{BB962C8B-B14F-4D97-AF65-F5344CB8AC3E}">
        <p14:creationId xmlns:p14="http://schemas.microsoft.com/office/powerpoint/2010/main" val="2163496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FDC6-3996-E348-8CBA-FB85F850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Low-Grade Serous Carcinoma: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FB7FA-2AB7-C24C-A5D7-98E872627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Continue to study genomics of low-grade serous carcinoma</a:t>
            </a:r>
          </a:p>
          <a:p>
            <a:r>
              <a:rPr lang="en-US" b="1" dirty="0"/>
              <a:t>Await findings from </a:t>
            </a:r>
            <a:r>
              <a:rPr lang="en-US" b="1" dirty="0" err="1"/>
              <a:t>MEKi</a:t>
            </a:r>
            <a:r>
              <a:rPr lang="en-US" b="1" dirty="0"/>
              <a:t> trials</a:t>
            </a:r>
          </a:p>
          <a:p>
            <a:r>
              <a:rPr lang="en-US" b="1" dirty="0"/>
              <a:t>Conduct combination targeted agent trials</a:t>
            </a:r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</a:t>
            </a:r>
            <a:r>
              <a:rPr lang="en-US" b="1" dirty="0" err="1"/>
              <a:t>PARPi</a:t>
            </a:r>
            <a:endParaRPr lang="en-US" b="1" dirty="0"/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Letrozole</a:t>
            </a:r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PI3Ki</a:t>
            </a:r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IGF-1R inhibitor</a:t>
            </a:r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Metformin</a:t>
            </a:r>
          </a:p>
          <a:p>
            <a:pPr lvl="1"/>
            <a:r>
              <a:rPr lang="en-US" b="1" dirty="0" err="1"/>
              <a:t>MEKi</a:t>
            </a:r>
            <a:r>
              <a:rPr lang="en-US" b="1" dirty="0"/>
              <a:t> + </a:t>
            </a:r>
            <a:r>
              <a:rPr lang="en-US" b="1" dirty="0" err="1"/>
              <a:t>BRAFi</a:t>
            </a:r>
            <a:endParaRPr lang="en-US" b="1" dirty="0"/>
          </a:p>
          <a:p>
            <a:r>
              <a:rPr lang="en-US" b="1" dirty="0"/>
              <a:t>Activate trials focused on hormonal therapy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2670E-3570-9D4D-AB8D-7F1E0DF1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7CA72-8660-A744-A1E7-6735FAEAB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13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20160-6AD1-AC41-AC57-DCB244A6B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1" y="0"/>
            <a:ext cx="11405629" cy="66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52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2944814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SMALL CELL CARCINOMA OF OVARY—HYPERCALCEMIC TYPE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73" y="2824163"/>
            <a:ext cx="8686800" cy="1603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A01F442-9311-994C-9EDA-08748302F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284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58E69-C0EE-3542-83E8-878D1AAD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Small Cell Carcinoma of the Ovary Hypercalcemic Type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SCCOHT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37D52-E4B5-A944-903B-A35FE76BC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Highly aggressive</a:t>
            </a:r>
          </a:p>
          <a:p>
            <a:r>
              <a:rPr lang="en-US" b="1" dirty="0"/>
              <a:t>Mean age = 24 y</a:t>
            </a:r>
          </a:p>
          <a:p>
            <a:r>
              <a:rPr lang="en-US" b="1" dirty="0"/>
              <a:t>Unilateral</a:t>
            </a:r>
          </a:p>
          <a:p>
            <a:r>
              <a:rPr lang="en-US" b="1" dirty="0"/>
              <a:t>400 cases reported to date</a:t>
            </a:r>
          </a:p>
          <a:p>
            <a:r>
              <a:rPr lang="en-US" b="1" dirty="0"/>
              <a:t>Most diagnosed in advanced stage</a:t>
            </a:r>
          </a:p>
          <a:p>
            <a:r>
              <a:rPr lang="en-US" b="1" dirty="0"/>
              <a:t>Characterized by germline or somatic mutations in </a:t>
            </a:r>
            <a:r>
              <a:rPr lang="en-US" b="1" i="1" dirty="0"/>
              <a:t>SMARCA4 </a:t>
            </a:r>
            <a:r>
              <a:rPr lang="en-US" b="1" dirty="0"/>
              <a:t>gene</a:t>
            </a:r>
          </a:p>
          <a:p>
            <a:r>
              <a:rPr lang="en-US" b="1" dirty="0"/>
              <a:t>Standard Treatment:</a:t>
            </a:r>
          </a:p>
          <a:p>
            <a:pPr lvl="1"/>
            <a:r>
              <a:rPr lang="en-US" b="1" dirty="0"/>
              <a:t>Surgery</a:t>
            </a:r>
          </a:p>
          <a:p>
            <a:pPr lvl="1"/>
            <a:r>
              <a:rPr lang="en-US" b="1" dirty="0"/>
              <a:t>Platinum-based chemotherapy: Etoposide/platinum, BEP, VPCBAE, HD Chemo, etc.</a:t>
            </a:r>
          </a:p>
          <a:p>
            <a:pPr lvl="1"/>
            <a:r>
              <a:rPr lang="en-US" b="1" dirty="0"/>
              <a:t>Radiotherapy may play a role</a:t>
            </a:r>
          </a:p>
        </p:txBody>
      </p:sp>
    </p:spTree>
    <p:extLst>
      <p:ext uri="{BB962C8B-B14F-4D97-AF65-F5344CB8AC3E}">
        <p14:creationId xmlns:p14="http://schemas.microsoft.com/office/powerpoint/2010/main" val="3927360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9EF0-47F9-4B4A-A4D5-FE386633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SCCOHT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Role of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4C31-154D-2841-9C8C-8649AAB23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8 of 11 cases of SCCOHT demonstrated PD-L1 expression and strong associated T-cell infiltration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Reported responses to anti-PD1 immunotherapy in 4 patients</a:t>
            </a:r>
          </a:p>
          <a:p>
            <a:pPr lvl="1"/>
            <a:r>
              <a:rPr lang="en-US" b="1" dirty="0"/>
              <a:t>1 </a:t>
            </a:r>
            <a:r>
              <a:rPr lang="en-US" b="1" dirty="0" err="1"/>
              <a:t>pt</a:t>
            </a:r>
            <a:r>
              <a:rPr lang="en-US" b="1" dirty="0"/>
              <a:t> had sustained PR for 6 months</a:t>
            </a:r>
          </a:p>
          <a:p>
            <a:pPr lvl="1"/>
            <a:r>
              <a:rPr lang="en-US" b="1" dirty="0"/>
              <a:t>3 pts remained disease-free for 1.5 </a:t>
            </a:r>
            <a:r>
              <a:rPr lang="en-US" b="1" dirty="0" err="1"/>
              <a:t>yr</a:t>
            </a:r>
            <a:r>
              <a:rPr lang="en-US" b="1" dirty="0"/>
              <a:t> or more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1FD48-A575-CB4D-ADEB-7C4D37FAF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2228850"/>
            <a:ext cx="6375400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71E6C-45D4-794C-B19E-C9397326EFC2}"/>
              </a:ext>
            </a:extLst>
          </p:cNvPr>
          <p:cNvSpPr txBox="1"/>
          <p:nvPr/>
        </p:nvSpPr>
        <p:spPr>
          <a:xfrm>
            <a:off x="9498330" y="5477734"/>
            <a:ext cx="16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Jelinic</a:t>
            </a:r>
            <a:r>
              <a:rPr lang="en-US" sz="2400" b="1" dirty="0">
                <a:solidFill>
                  <a:srgbClr val="FF0000"/>
                </a:solidFill>
              </a:rPr>
              <a:t> et al.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JNCI 2018</a:t>
            </a:r>
          </a:p>
        </p:txBody>
      </p:sp>
    </p:spTree>
    <p:extLst>
      <p:ext uri="{BB962C8B-B14F-4D97-AF65-F5344CB8AC3E}">
        <p14:creationId xmlns:p14="http://schemas.microsoft.com/office/powerpoint/2010/main" val="3611044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Ovarian Sex Cord-Stromal Tumors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Surgery plays key role in management, including 2ndry CRS</a:t>
            </a:r>
          </a:p>
          <a:p>
            <a:r>
              <a:rPr lang="en-US" b="1" dirty="0"/>
              <a:t>Fertility-sparing surgery possible in most young patients</a:t>
            </a:r>
          </a:p>
          <a:p>
            <a:r>
              <a:rPr lang="en-US" b="1" dirty="0"/>
              <a:t>Rarely involve retroperitoneal lymph nodes</a:t>
            </a:r>
          </a:p>
          <a:p>
            <a:r>
              <a:rPr lang="en-US" b="1" dirty="0"/>
              <a:t>Standard first-line Rx: Platinum-based chemotherapy</a:t>
            </a:r>
          </a:p>
          <a:p>
            <a:r>
              <a:rPr lang="en-US" b="1" dirty="0"/>
              <a:t>Conventional chemotherapy has only moderate activity</a:t>
            </a:r>
          </a:p>
          <a:p>
            <a:r>
              <a:rPr lang="en-US" b="1" dirty="0"/>
              <a:t>Hormonal therapies may be active in </a:t>
            </a:r>
            <a:r>
              <a:rPr lang="en-US" b="1" dirty="0" err="1"/>
              <a:t>granulosa</a:t>
            </a:r>
            <a:r>
              <a:rPr lang="en-US" b="1" dirty="0"/>
              <a:t> cell tumors</a:t>
            </a:r>
          </a:p>
          <a:p>
            <a:r>
              <a:rPr lang="en-US" b="1" dirty="0"/>
              <a:t>Radiotherapy may have limited role</a:t>
            </a:r>
          </a:p>
          <a:p>
            <a:r>
              <a:rPr lang="en-US" b="1" dirty="0"/>
              <a:t>Discovery of </a:t>
            </a:r>
            <a:r>
              <a:rPr lang="en-US" b="1" i="1" dirty="0"/>
              <a:t>FOXL2 </a:t>
            </a:r>
            <a:r>
              <a:rPr lang="en-US" b="1" dirty="0"/>
              <a:t>mutations and </a:t>
            </a:r>
            <a:r>
              <a:rPr lang="en-US" b="1" i="1" dirty="0"/>
              <a:t>DICER1 </a:t>
            </a:r>
            <a:r>
              <a:rPr lang="en-US" b="1" dirty="0"/>
              <a:t>mutations has not yet translated into improved therapy</a:t>
            </a:r>
          </a:p>
        </p:txBody>
      </p:sp>
    </p:spTree>
    <p:extLst>
      <p:ext uri="{BB962C8B-B14F-4D97-AF65-F5344CB8AC3E}">
        <p14:creationId xmlns:p14="http://schemas.microsoft.com/office/powerpoint/2010/main" val="41780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2944814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CARCINOSARCOMA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6589" y="2541254"/>
            <a:ext cx="8686800" cy="1603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A01F442-9311-994C-9EDA-08748302F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689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5ECF8-CC1D-144D-BCA3-A1C412BC8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09" y="132468"/>
            <a:ext cx="11319091" cy="66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3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Thank You!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Content Placeholder 5" descr="BX01May01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8" r="-27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014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1CCF2-191D-7243-BB39-CA7F116E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87" y="110093"/>
            <a:ext cx="11060193" cy="65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7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2297927" y="862216"/>
            <a:ext cx="76104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Randomized Phase II Trial of Paclitaxel and Carboplatin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BEP for Newly Diagnosed Advanced Stage and Recurrent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Chemo-Naïve Sex Cord-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Stromal Tumors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the Ovary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8602" y="2754827"/>
            <a:ext cx="2396667" cy="110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 III-IV or Recurrent Chemo-Naïve SCST of Ovary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3254" y="4293238"/>
            <a:ext cx="2915348" cy="110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Carboplatin AUC 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Paclitaxel 175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6 cycles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65269" y="4293238"/>
            <a:ext cx="2933235" cy="110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Bleomycin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U/m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Etoposide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75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 1-5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Cisplatin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 1-5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4 cycles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69435" y="3863914"/>
            <a:ext cx="1198334" cy="429325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0639" y="3863914"/>
            <a:ext cx="1198333" cy="429325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Br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97" y="2071363"/>
            <a:ext cx="900751" cy="1366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0029" y="6004212"/>
            <a:ext cx="1606530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Accrual 52/128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2647" y="79821"/>
            <a:ext cx="2270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GOG 264</a:t>
            </a:r>
          </a:p>
        </p:txBody>
      </p:sp>
    </p:spTree>
    <p:extLst>
      <p:ext uri="{BB962C8B-B14F-4D97-AF65-F5344CB8AC3E}">
        <p14:creationId xmlns:p14="http://schemas.microsoft.com/office/powerpoint/2010/main" val="293156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4 at 8.0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26" y="770387"/>
            <a:ext cx="8721019" cy="56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599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2329</Words>
  <Application>Microsoft Macintosh PowerPoint</Application>
  <PresentationFormat>Widescreen</PresentationFormat>
  <Paragraphs>558</Paragraphs>
  <Slides>62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ＭＳ Ｐゴシック</vt:lpstr>
      <vt:lpstr>ＭＳ Ｐゴシック</vt:lpstr>
      <vt:lpstr>Arial</vt:lpstr>
      <vt:lpstr>Calibri</vt:lpstr>
      <vt:lpstr>Calibri Light</vt:lpstr>
      <vt:lpstr>Helvetica</vt:lpstr>
      <vt:lpstr>MetaPlusNormal-Roman</vt:lpstr>
      <vt:lpstr>Times</vt:lpstr>
      <vt:lpstr>Wingdings</vt:lpstr>
      <vt:lpstr>2_Office Theme</vt:lpstr>
      <vt:lpstr>3_Office Theme</vt:lpstr>
      <vt:lpstr>Office Theme</vt:lpstr>
      <vt:lpstr>1_Office Theme</vt:lpstr>
      <vt:lpstr>4_Office Theme</vt:lpstr>
      <vt:lpstr>5_Office Theme</vt:lpstr>
      <vt:lpstr>Rare Ovarian Cancers: Are We Making Progress?</vt:lpstr>
      <vt:lpstr>Disclosure Information</vt:lpstr>
      <vt:lpstr>Ovarian Sex Cord-Stromal Tumors</vt:lpstr>
      <vt:lpstr>Basic Features: Granulosa-Theca Tumors</vt:lpstr>
      <vt:lpstr>Basic Features: Sertoli-Leydig Cell Tumors</vt:lpstr>
      <vt:lpstr>Ovarian Sex Cord-Stromal Tumors</vt:lpstr>
      <vt:lpstr>PowerPoint Presentation</vt:lpstr>
      <vt:lpstr>PowerPoint Presentation</vt:lpstr>
      <vt:lpstr>PowerPoint Presentation</vt:lpstr>
      <vt:lpstr>Hormonal Therapy for Recurrent GCT</vt:lpstr>
      <vt:lpstr>PowerPoint Presentation</vt:lpstr>
      <vt:lpstr>Epithelial Ovarian Cancer</vt:lpstr>
      <vt:lpstr>Implementing a Targeted Therapy Strategy</vt:lpstr>
      <vt:lpstr>Mucinous carcinoma</vt:lpstr>
      <vt:lpstr>Mucinous Ovarian Cancer</vt:lpstr>
      <vt:lpstr>Mucinous Carcinoma: Molecular Biomarkers</vt:lpstr>
      <vt:lpstr>Survival: Mucinous Carcinoma vs HGSC</vt:lpstr>
      <vt:lpstr>PowerPoint Presentation</vt:lpstr>
      <vt:lpstr>mEOC/GOG 0241</vt:lpstr>
      <vt:lpstr>PowerPoint Presentation</vt:lpstr>
      <vt:lpstr>Mucinous Carcinoma: Future Directions</vt:lpstr>
      <vt:lpstr>Clear cell carcinoma</vt:lpstr>
      <vt:lpstr> Clear Cell Ovarian Carcinoma (CCC)</vt:lpstr>
      <vt:lpstr>Clear Cell Carcinoma: Key Pathways &amp; Potential Targets</vt:lpstr>
      <vt:lpstr>OS in Early Stage EOC: CCC vs HGSC</vt:lpstr>
      <vt:lpstr>OS in Advanced Stage EOC: CCC vs HGSC</vt:lpstr>
      <vt:lpstr>Clear Cell Carcinoma</vt:lpstr>
      <vt:lpstr>Clear Cell Carcinoma</vt:lpstr>
      <vt:lpstr>Nivolumab in Platinum-Resistant EOC</vt:lpstr>
      <vt:lpstr>PowerPoint Presentation</vt:lpstr>
      <vt:lpstr>Clear Cell Carcinoma: Future Directions</vt:lpstr>
      <vt:lpstr>Low-grade serous carcinoma</vt:lpstr>
      <vt:lpstr>Low-Grade Serous Carcinoma (LGSC)</vt:lpstr>
      <vt:lpstr>M.D. Anderson Binary Grading System for Serous Carcinomas</vt:lpstr>
      <vt:lpstr>MAP Kinase Pathway</vt:lpstr>
      <vt:lpstr>Molecular Biology of LGSC: The Emerging Story</vt:lpstr>
      <vt:lpstr>Standard Treatment for LGSC</vt:lpstr>
      <vt:lpstr>Low-Grade Serous Carcinoma is Relatively Chemoresistant</vt:lpstr>
      <vt:lpstr>Primary Chemotherapy for LGSC versus HGSC</vt:lpstr>
      <vt:lpstr>Key Pathways &amp; Potential Targets: Low-Grade Serous Carcinoma</vt:lpstr>
      <vt:lpstr>Individualized Therapeutic Strategies</vt:lpstr>
      <vt:lpstr>Bevacizumab in Low-Grade Serous Carcinoma </vt:lpstr>
      <vt:lpstr>GOG 0239</vt:lpstr>
      <vt:lpstr>Tumor with KRAS mutation responded to Selumetinib</vt:lpstr>
      <vt:lpstr>PowerPoint Presentation</vt:lpstr>
      <vt:lpstr>NCT01849874 MILO Trial</vt:lpstr>
      <vt:lpstr>NCT02101788 GOG-0281</vt:lpstr>
      <vt:lpstr>A Low-Grade Ovarian Serous Cancer Patient with BRAF V600E Mutation Responded to Vemurafenib Monotherapy</vt:lpstr>
      <vt:lpstr>Phase I Study of Selumetinib + Olaparib in Women with KRAS Mutant Tumors (SOLAR)</vt:lpstr>
      <vt:lpstr>Low-Grade Serous Carcinoma is Similar to ER+ Breast Cancer</vt:lpstr>
      <vt:lpstr> A Phase II Trial of Letrozole + Ribociclib in Women with Recurrent Low-Grade Serous Carcinoma </vt:lpstr>
      <vt:lpstr> Pilot Study of Neoadjuvant Fulvestrant + CDK 4/6 Inhibitor in Low-Grade Serous Ovarian Cancer </vt:lpstr>
      <vt:lpstr>  </vt:lpstr>
      <vt:lpstr>NRG-GY-019: Randomized Phase III Trial of Paclitaxel/Carboplatin Followed by Maintenance Letrozole versus Letrozole Monotherapy in Stage II-IV Low-Grade Serous Carcinoma </vt:lpstr>
      <vt:lpstr>Low-Grade Serous Carcinoma: Future Directions</vt:lpstr>
      <vt:lpstr>PowerPoint Presentation</vt:lpstr>
      <vt:lpstr>SMALL CELL CARCINOMA OF OVARY—HYPERCALCEMIC TYPE</vt:lpstr>
      <vt:lpstr>Small Cell Carcinoma of the Ovary Hypercalcemic Type SCCOHT</vt:lpstr>
      <vt:lpstr>SCCOHT Role of Immunotherapy</vt:lpstr>
      <vt:lpstr>CARCINOSARCOMA</vt:lpstr>
      <vt:lpstr>PowerPoint Presentation</vt:lpstr>
      <vt:lpstr>Thank You!!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Low-Grade Serous Carcinoma (LGSC)</dc:title>
  <dc:creator>David M. Gershenson</dc:creator>
  <cp:lastModifiedBy>David M. Gershenson</cp:lastModifiedBy>
  <cp:revision>42</cp:revision>
  <dcterms:created xsi:type="dcterms:W3CDTF">2019-06-07T14:48:46Z</dcterms:created>
  <dcterms:modified xsi:type="dcterms:W3CDTF">2019-06-20T13:12:11Z</dcterms:modified>
</cp:coreProperties>
</file>